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4" r:id="rId2"/>
    <p:sldId id="266" r:id="rId3"/>
    <p:sldId id="257" r:id="rId4"/>
    <p:sldId id="260" r:id="rId5"/>
    <p:sldId id="269" r:id="rId6"/>
    <p:sldId id="285" r:id="rId7"/>
    <p:sldId id="273" r:id="rId8"/>
    <p:sldId id="274" r:id="rId9"/>
    <p:sldId id="286" r:id="rId10"/>
    <p:sldId id="291" r:id="rId11"/>
    <p:sldId id="300" r:id="rId12"/>
    <p:sldId id="302" r:id="rId13"/>
    <p:sldId id="304" r:id="rId14"/>
    <p:sldId id="306" r:id="rId15"/>
    <p:sldId id="307" r:id="rId16"/>
    <p:sldId id="308" r:id="rId17"/>
    <p:sldId id="295" r:id="rId18"/>
    <p:sldId id="310" r:id="rId19"/>
    <p:sldId id="311" r:id="rId20"/>
    <p:sldId id="312" r:id="rId21"/>
    <p:sldId id="313" r:id="rId22"/>
    <p:sldId id="314" r:id="rId23"/>
    <p:sldId id="315" r:id="rId24"/>
    <p:sldId id="309" r:id="rId25"/>
    <p:sldId id="296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1928" autoAdjust="0"/>
  </p:normalViewPr>
  <p:slideViewPr>
    <p:cSldViewPr snapToGrid="0">
      <p:cViewPr varScale="1">
        <p:scale>
          <a:sx n="74" d="100"/>
          <a:sy n="74" d="100"/>
        </p:scale>
        <p:origin x="49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3EC48-BF87-4E77-B6C0-F0B574066D1C}" type="datetimeFigureOut">
              <a:rPr lang="es-ES" smtClean="0"/>
              <a:t>23/03/2017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C83BD-3EED-4FAF-86B0-381B2BEA0F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208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3.23, 24, 28 y 29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transition probability matrix and the expected reward vector for policy all possible deterministic policies (3.42 y 3.43)</a:t>
            </a:r>
            <a:endParaRPr lang="es-ES" baseline="0" dirty="0"/>
          </a:p>
          <a:p>
            <a:r>
              <a:rPr lang="es-ES" baseline="0" dirty="0"/>
              <a:t>La óptima sigue una </a:t>
            </a:r>
            <a:r>
              <a:rPr lang="es-ES" baseline="0" dirty="0" err="1"/>
              <a:t>greedy</a:t>
            </a:r>
            <a:r>
              <a:rPr lang="es-ES" baseline="0" dirty="0"/>
              <a:t> </a:t>
            </a:r>
            <a:r>
              <a:rPr lang="es-ES" baseline="0" dirty="0" err="1"/>
              <a:t>policy</a:t>
            </a:r>
            <a:r>
              <a:rPr lang="es-ES" baseline="0" dirty="0"/>
              <a:t> (3.56)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33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b="1" dirty="0"/>
              <a:t>Lío con la notación!!</a:t>
            </a:r>
          </a:p>
          <a:p>
            <a:endParaRPr lang="es-ES" sz="2000" b="1" dirty="0"/>
          </a:p>
          <a:p>
            <a:r>
              <a:rPr lang="es-ES" dirty="0"/>
              <a:t>A </a:t>
            </a:r>
            <a:r>
              <a:rPr lang="es-ES" dirty="0" err="1"/>
              <a:t>shorthand</a:t>
            </a:r>
            <a:r>
              <a:rPr lang="es-ES" dirty="0"/>
              <a:t> </a:t>
            </a:r>
            <a:r>
              <a:rPr lang="es-ES" dirty="0" err="1"/>
              <a:t>notation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/>
              <a:t>notación taquigráfica</a:t>
            </a:r>
          </a:p>
          <a:p>
            <a:r>
              <a:rPr lang="es-ES" dirty="0" err="1"/>
              <a:t>Mapping</a:t>
            </a:r>
            <a:r>
              <a:rPr lang="es-ES" dirty="0"/>
              <a:t> que transforma la función de v a S en una función de Tv a S (FUNCIONAL)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1100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Multiobjective</a:t>
            </a:r>
            <a:r>
              <a:rPr lang="es-ES" dirty="0"/>
              <a:t> = vector </a:t>
            </a:r>
            <a:r>
              <a:rPr lang="es-ES" dirty="0" err="1"/>
              <a:t>optimization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366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Multiobjective</a:t>
            </a:r>
            <a:r>
              <a:rPr lang="es-ES" dirty="0"/>
              <a:t> = vector </a:t>
            </a:r>
            <a:r>
              <a:rPr lang="es-ES" dirty="0" err="1"/>
              <a:t>optimization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6382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</a:t>
            </a:r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transition</a:t>
            </a:r>
            <a:r>
              <a:rPr lang="es-ES" dirty="0"/>
              <a:t> </a:t>
            </a:r>
            <a:r>
              <a:rPr lang="es-ES" dirty="0" err="1"/>
              <a:t>diagram</a:t>
            </a:r>
            <a:r>
              <a:rPr lang="es-ES" baseline="0" dirty="0"/>
              <a:t> muestra las </a:t>
            </a:r>
            <a:r>
              <a:rPr lang="es-ES" baseline="0" dirty="0" err="1"/>
              <a:t>transition</a:t>
            </a:r>
            <a:r>
              <a:rPr lang="es-ES" baseline="0" dirty="0"/>
              <a:t> </a:t>
            </a:r>
            <a:r>
              <a:rPr lang="es-ES" baseline="0" dirty="0" err="1"/>
              <a:t>probabilities</a:t>
            </a:r>
            <a:r>
              <a:rPr lang="es-ES" baseline="0" dirty="0"/>
              <a:t> </a:t>
            </a:r>
            <a:r>
              <a:rPr lang="es-ES" baseline="0" dirty="0" err="1"/>
              <a:t>corresponding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controls</a:t>
            </a:r>
            <a:r>
              <a:rPr lang="es-ES" baseline="0" dirty="0"/>
              <a:t> u1 and u2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1220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468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670E-CC9B-4A64-A5F1-B205CDD15BA2}" type="datetime1">
              <a:rPr lang="es-ES" smtClean="0"/>
              <a:t>23/03/2017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0514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7CAD8-BB48-40E3-AA15-7640D3B67ACB}" type="datetime1">
              <a:rPr lang="es-ES" smtClean="0"/>
              <a:t>23/03/2017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5404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952B-55C9-4302-A9EC-A212739E0065}" type="datetime1">
              <a:rPr lang="es-ES" smtClean="0"/>
              <a:t>23/03/2017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640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62248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36787-E518-4445-8662-79251F01D449}" type="datetime1">
              <a:rPr lang="es-ES" smtClean="0"/>
              <a:t>23/03/2017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347583" y="6520126"/>
            <a:ext cx="2743200" cy="365125"/>
          </a:xfrm>
        </p:spPr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838200" y="115728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814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FC71E-5CEE-46F8-8F6A-81FD23871AB4}" type="datetime1">
              <a:rPr lang="es-ES" smtClean="0"/>
              <a:t>23/03/2017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957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5B02A-73AB-4E12-98EF-1F89406BC870}" type="datetime1">
              <a:rPr lang="es-ES" smtClean="0"/>
              <a:t>23/03/2017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0029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264D3-11E0-4486-B61B-94B674F29B05}" type="datetime1">
              <a:rPr lang="es-ES" smtClean="0"/>
              <a:t>23/03/2017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9587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3B25E-82CB-4744-8DAF-B1947286A7DA}" type="datetime1">
              <a:rPr lang="es-ES" smtClean="0"/>
              <a:t>23/03/2017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944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27E2-92B6-4DAB-A24F-514F3641C32F}" type="datetime1">
              <a:rPr lang="es-ES" smtClean="0"/>
              <a:t>23/03/2017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458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56DD-A108-4A54-8F77-0DDC2039FCD3}" type="datetime1">
              <a:rPr lang="es-ES" smtClean="0"/>
              <a:t>23/03/2017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987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56D24-2414-4CCD-B625-B87ABA6FCD9D}" type="datetime1">
              <a:rPr lang="es-ES" smtClean="0"/>
              <a:t>23/03/2017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427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04A1D-381A-4348-90E7-88CCBF0FB855}" type="datetime1">
              <a:rPr lang="es-ES" smtClean="0"/>
              <a:t>23/03/2017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256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70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61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8.png"/><Relationship Id="rId5" Type="http://schemas.openxmlformats.org/officeDocument/2006/relationships/image" Target="../media/image13.png"/><Relationship Id="rId10" Type="http://schemas.openxmlformats.org/officeDocument/2006/relationships/image" Target="../media/image47.png"/><Relationship Id="rId4" Type="http://schemas.openxmlformats.org/officeDocument/2006/relationships/image" Target="../media/image9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review</a:t>
            </a:r>
            <a:endParaRPr lang="es-ES" dirty="0"/>
          </a:p>
          <a:p>
            <a:r>
              <a:rPr lang="es-ES" dirty="0" err="1"/>
              <a:t>Testing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dual-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</a:t>
            </a:r>
            <a:r>
              <a:rPr lang="es-ES" dirty="0" err="1"/>
              <a:t>modified</a:t>
            </a:r>
            <a:r>
              <a:rPr lang="es-ES" dirty="0"/>
              <a:t>)</a:t>
            </a:r>
          </a:p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(30/03/2017)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4280535" y="6488668"/>
            <a:ext cx="363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DANIEL GARCÍA-OCAÑA HERNÁNDEZ</a:t>
            </a:r>
          </a:p>
        </p:txBody>
      </p:sp>
    </p:spTree>
    <p:extLst>
      <p:ext uri="{BB962C8B-B14F-4D97-AF65-F5344CB8AC3E}">
        <p14:creationId xmlns:p14="http://schemas.microsoft.com/office/powerpoint/2010/main" val="971072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Why</a:t>
            </a:r>
            <a:r>
              <a:rPr lang="es-ES" sz="4100" dirty="0"/>
              <a:t> </a:t>
            </a:r>
            <a:r>
              <a:rPr lang="es-ES" sz="4100" dirty="0" err="1"/>
              <a:t>using</a:t>
            </a:r>
            <a:r>
              <a:rPr lang="es-ES" sz="4100" dirty="0"/>
              <a:t> dual </a:t>
            </a:r>
            <a:r>
              <a:rPr lang="es-ES" sz="4100" dirty="0" err="1"/>
              <a:t>representation</a:t>
            </a:r>
            <a:r>
              <a:rPr lang="es-ES" sz="4100" dirty="0"/>
              <a:t>? (III)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5303520"/>
          </a:xfrm>
        </p:spPr>
        <p:txBody>
          <a:bodyPr>
            <a:normAutofit/>
          </a:bodyPr>
          <a:lstStyle/>
          <a:p>
            <a:r>
              <a:rPr lang="es-ES" sz="2000" dirty="0" err="1"/>
              <a:t>Using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two</a:t>
            </a:r>
            <a:r>
              <a:rPr lang="es-ES" sz="2000" dirty="0"/>
              <a:t> </a:t>
            </a:r>
            <a:r>
              <a:rPr lang="es-ES" sz="2000" dirty="0" err="1"/>
              <a:t>unrolls</a:t>
            </a:r>
            <a:r>
              <a:rPr lang="es-ES" sz="2000" dirty="0"/>
              <a:t> and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strong</a:t>
            </a:r>
            <a:r>
              <a:rPr lang="es-ES" sz="2000" dirty="0"/>
              <a:t> </a:t>
            </a:r>
            <a:r>
              <a:rPr lang="es-ES" sz="2000" dirty="0" err="1"/>
              <a:t>duality</a:t>
            </a:r>
            <a:r>
              <a:rPr lang="es-ES" sz="2000" dirty="0"/>
              <a:t> </a:t>
            </a:r>
            <a:r>
              <a:rPr lang="es-ES" sz="2000" dirty="0" err="1"/>
              <a:t>condition</a:t>
            </a:r>
            <a:r>
              <a:rPr lang="es-ES" sz="2000" dirty="0"/>
              <a:t>, </a:t>
            </a:r>
            <a:r>
              <a:rPr lang="es-ES" sz="2000" dirty="0" err="1"/>
              <a:t>we</a:t>
            </a:r>
            <a:r>
              <a:rPr lang="es-ES" sz="2000" dirty="0"/>
              <a:t> </a:t>
            </a:r>
            <a:r>
              <a:rPr lang="es-ES" sz="2000" dirty="0" err="1"/>
              <a:t>have</a:t>
            </a:r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We conclude that we can obtain the optimal policy from the optimal dual variable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0" indent="0" algn="ctr">
              <a:buNone/>
            </a:pPr>
            <a:endParaRPr lang="en-US" sz="2000" b="1" i="1" dirty="0"/>
          </a:p>
          <a:p>
            <a:endParaRPr lang="en-GB" sz="23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10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2000320"/>
            <a:ext cx="5524500" cy="619125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3033499" y="3640999"/>
            <a:ext cx="5824751" cy="2195447"/>
            <a:chOff x="2985165" y="3856357"/>
            <a:chExt cx="5824751" cy="2195447"/>
          </a:xfrm>
        </p:grpSpPr>
        <p:grpSp>
          <p:nvGrpSpPr>
            <p:cNvPr id="23" name="Grupo 22"/>
            <p:cNvGrpSpPr/>
            <p:nvPr/>
          </p:nvGrpSpPr>
          <p:grpSpPr>
            <a:xfrm>
              <a:off x="2985165" y="3856357"/>
              <a:ext cx="5824751" cy="2195447"/>
              <a:chOff x="3033499" y="3903260"/>
              <a:chExt cx="5824751" cy="21954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CuadroTexto 18"/>
                  <p:cNvSpPr txBox="1"/>
                  <p:nvPr/>
                </p:nvSpPr>
                <p:spPr>
                  <a:xfrm>
                    <a:off x="3169976" y="4050247"/>
                    <a:ext cx="5390866" cy="67460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es-ES" dirty="0"/>
                  </a:p>
                </p:txBody>
              </p:sp>
            </mc:Choice>
            <mc:Fallback xmlns="">
              <p:sp>
                <p:nvSpPr>
                  <p:cNvPr id="19" name="CuadroTexto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9976" y="4050247"/>
                    <a:ext cx="5390866" cy="67460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CuadroTexto 20"/>
              <p:cNvSpPr txBox="1"/>
              <p:nvPr/>
            </p:nvSpPr>
            <p:spPr>
              <a:xfrm>
                <a:off x="3033499" y="5175377"/>
                <a:ext cx="56638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i="1" dirty="0"/>
                  <a:t>While the primal linear problem searches the optimal value, the dual formulation searches in the policy space</a:t>
                </a:r>
                <a:endParaRPr lang="en-GB" sz="1400" b="1" i="1" dirty="0"/>
              </a:p>
              <a:p>
                <a:endParaRPr lang="es-ES" dirty="0"/>
              </a:p>
            </p:txBody>
          </p:sp>
          <p:sp>
            <p:nvSpPr>
              <p:cNvPr id="22" name="Rectángulo 21"/>
              <p:cNvSpPr/>
              <p:nvPr/>
            </p:nvSpPr>
            <p:spPr>
              <a:xfrm>
                <a:off x="3033499" y="3903260"/>
                <a:ext cx="5824751" cy="200622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25" name="Conector recto 24"/>
            <p:cNvCxnSpPr/>
            <p:nvPr/>
          </p:nvCxnSpPr>
          <p:spPr>
            <a:xfrm>
              <a:off x="3249559" y="5104262"/>
              <a:ext cx="524443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2211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Example</a:t>
            </a:r>
            <a:r>
              <a:rPr lang="es-ES" sz="4100" dirty="0"/>
              <a:t>: </a:t>
            </a:r>
            <a:r>
              <a:rPr lang="es-ES" sz="4100" dirty="0" err="1"/>
              <a:t>random</a:t>
            </a:r>
            <a:r>
              <a:rPr lang="es-ES" sz="4100" dirty="0"/>
              <a:t> </a:t>
            </a:r>
            <a:r>
              <a:rPr lang="es-ES" sz="4100" dirty="0" err="1"/>
              <a:t>walk</a:t>
            </a:r>
            <a:r>
              <a:rPr lang="es-ES" sz="4100" dirty="0"/>
              <a:t> </a:t>
            </a:r>
            <a:r>
              <a:rPr lang="es-ES" sz="4100" dirty="0" err="1"/>
              <a:t>problem</a:t>
            </a:r>
            <a:r>
              <a:rPr lang="es-ES" sz="4100" dirty="0"/>
              <a:t> (cont.)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11</a:t>
            </a:fld>
            <a:endParaRPr lang="es-ES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Solving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dual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obtain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as </a:t>
            </a:r>
            <a:r>
              <a:rPr lang="es-ES" dirty="0" err="1"/>
              <a:t>the</a:t>
            </a:r>
            <a:r>
              <a:rPr lang="es-ES" dirty="0"/>
              <a:t> primal and </a:t>
            </a: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err="1"/>
              <a:t>iteration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12" y="3423383"/>
            <a:ext cx="4457700" cy="2428875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721494" y="3138488"/>
            <a:ext cx="5390866" cy="3038475"/>
            <a:chOff x="5721494" y="3138488"/>
            <a:chExt cx="5390866" cy="3038475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1446" y="3138488"/>
              <a:ext cx="742950" cy="3038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/>
                <p:cNvSpPr txBox="1"/>
                <p:nvPr/>
              </p:nvSpPr>
              <p:spPr>
                <a:xfrm>
                  <a:off x="5721494" y="4460557"/>
                  <a:ext cx="5390866" cy="4660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s-E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s-E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E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s-E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𝒜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nary>
                          </m:den>
                        </m:f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9" name="CuadroTexto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494" y="4460557"/>
                  <a:ext cx="5390866" cy="466090"/>
                </a:xfrm>
                <a:prstGeom prst="rect">
                  <a:avLst/>
                </a:prstGeom>
                <a:blipFill>
                  <a:blip r:embed="rId5"/>
                  <a:stretch>
                    <a:fillRect t="-26316" b="-114474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ector recto de flecha 10"/>
            <p:cNvCxnSpPr/>
            <p:nvPr/>
          </p:nvCxnSpPr>
          <p:spPr>
            <a:xfrm>
              <a:off x="7017306" y="5156057"/>
              <a:ext cx="26788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Rectángulo 12"/>
          <p:cNvSpPr/>
          <p:nvPr/>
        </p:nvSpPr>
        <p:spPr>
          <a:xfrm>
            <a:off x="5508697" y="2936383"/>
            <a:ext cx="6057900" cy="3464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9721870" y="5551961"/>
            <a:ext cx="875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a1 = </a:t>
            </a:r>
            <a:r>
              <a:rPr lang="es-ES" sz="1400" dirty="0" err="1"/>
              <a:t>right</a:t>
            </a:r>
            <a:endParaRPr lang="es-ES" sz="1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0568923" y="5544481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a2 = </a:t>
            </a:r>
            <a:r>
              <a:rPr lang="es-ES" sz="1400" dirty="0" err="1"/>
              <a:t>left</a:t>
            </a:r>
            <a:endParaRPr lang="es-ES" sz="14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5137" y="3682116"/>
            <a:ext cx="1521110" cy="195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89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</a:t>
            </a:r>
            <a:r>
              <a:rPr lang="es-ES" sz="4000" dirty="0" err="1"/>
              <a:t>saddle</a:t>
            </a:r>
            <a:r>
              <a:rPr lang="es-ES" sz="4000" dirty="0"/>
              <a:t> </a:t>
            </a:r>
            <a:r>
              <a:rPr lang="es-ES" sz="4000" dirty="0" err="1"/>
              <a:t>point</a:t>
            </a:r>
            <a:r>
              <a:rPr lang="es-ES" sz="4000" dirty="0"/>
              <a:t> (I)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/>
              <a:t>By</a:t>
            </a:r>
            <a:r>
              <a:rPr lang="es-ES" sz="2400" dirty="0"/>
              <a:t> </a:t>
            </a:r>
            <a:r>
              <a:rPr lang="es-ES" sz="2400" dirty="0" err="1"/>
              <a:t>strong</a:t>
            </a:r>
            <a:r>
              <a:rPr lang="es-ES" sz="2400" dirty="0"/>
              <a:t> </a:t>
            </a:r>
            <a:r>
              <a:rPr lang="es-ES" sz="2400" dirty="0" err="1"/>
              <a:t>duality</a:t>
            </a:r>
            <a:r>
              <a:rPr lang="es-ES" sz="2400" dirty="0"/>
              <a:t>, </a:t>
            </a:r>
            <a:r>
              <a:rPr lang="es-ES" sz="2400" dirty="0" err="1"/>
              <a:t>we</a:t>
            </a:r>
            <a:r>
              <a:rPr lang="es-ES" sz="2400" dirty="0"/>
              <a:t> can </a:t>
            </a:r>
            <a:r>
              <a:rPr lang="es-ES" sz="2400" dirty="0" err="1"/>
              <a:t>express</a:t>
            </a:r>
            <a:r>
              <a:rPr lang="es-ES" sz="2400" dirty="0"/>
              <a:t>:</a:t>
            </a:r>
          </a:p>
          <a:p>
            <a:endParaRPr lang="es-ES" dirty="0"/>
          </a:p>
          <a:p>
            <a:endParaRPr lang="es-ES" dirty="0"/>
          </a:p>
          <a:p>
            <a:endParaRPr lang="es-ES" sz="900" dirty="0"/>
          </a:p>
          <a:p>
            <a:r>
              <a:rPr lang="en-US" sz="2400" dirty="0"/>
              <a:t>The order of the minimization over x and the maximization over λ&gt;0 can be switched without affecting the result</a:t>
            </a:r>
            <a:endParaRPr lang="es-ES" sz="2400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12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795" y="2169136"/>
            <a:ext cx="189547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95" y="2683486"/>
            <a:ext cx="1857375" cy="5334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465" y="2407261"/>
            <a:ext cx="2838450" cy="542925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>
            <a:off x="5201523" y="2683486"/>
            <a:ext cx="9846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775" y="4345892"/>
            <a:ext cx="66484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65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</a:t>
            </a:r>
            <a:r>
              <a:rPr lang="es-ES" sz="4000" dirty="0" err="1"/>
              <a:t>saddle</a:t>
            </a:r>
            <a:r>
              <a:rPr lang="es-ES" sz="4000" dirty="0"/>
              <a:t> </a:t>
            </a:r>
            <a:r>
              <a:rPr lang="es-ES" sz="4000" dirty="0" err="1"/>
              <a:t>point</a:t>
            </a:r>
            <a:r>
              <a:rPr lang="es-ES" sz="4000" dirty="0"/>
              <a:t> (III)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Possibility</a:t>
            </a:r>
            <a:r>
              <a:rPr lang="es-ES" dirty="0"/>
              <a:t> of </a:t>
            </a:r>
            <a:r>
              <a:rPr lang="es-ES" dirty="0" err="1"/>
              <a:t>doing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stochastic</a:t>
            </a:r>
            <a:r>
              <a:rPr lang="es-ES" dirty="0"/>
              <a:t> </a:t>
            </a:r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/>
              <a:t>Arrow-Hurwicz</a:t>
            </a:r>
            <a:r>
              <a:rPr lang="es-ES" dirty="0"/>
              <a:t> </a:t>
            </a:r>
            <a:r>
              <a:rPr lang="es-ES" dirty="0" err="1"/>
              <a:t>algorithm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n-US" sz="2400" dirty="0"/>
              <a:t>To generate approximate solutions to problem (3), we consider a </a:t>
            </a:r>
            <a:r>
              <a:rPr lang="en-US" sz="2400" dirty="0" err="1"/>
              <a:t>subgradient</a:t>
            </a:r>
            <a:r>
              <a:rPr lang="en-US" sz="2400" dirty="0"/>
              <a:t> method motivated by Arrow-</a:t>
            </a:r>
            <a:r>
              <a:rPr lang="en-US" sz="2400" dirty="0" err="1"/>
              <a:t>Hurwicz</a:t>
            </a:r>
            <a:r>
              <a:rPr lang="en-US" sz="2400" dirty="0"/>
              <a:t> algorithm. The method has the </a:t>
            </a:r>
            <a:r>
              <a:rPr lang="es-ES" sz="2400" dirty="0" err="1"/>
              <a:t>following</a:t>
            </a:r>
            <a:r>
              <a:rPr lang="es-ES" sz="2400" dirty="0"/>
              <a:t> </a:t>
            </a:r>
            <a:r>
              <a:rPr lang="es-ES" sz="2400" dirty="0" err="1"/>
              <a:t>form</a:t>
            </a:r>
            <a:r>
              <a:rPr lang="es-ES" sz="2400" dirty="0"/>
              <a:t>: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13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21" y="2067462"/>
            <a:ext cx="5016633" cy="936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681" y="3138444"/>
            <a:ext cx="7302637" cy="756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221" y="5478408"/>
            <a:ext cx="4826770" cy="8640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6665727" y="6064086"/>
                <a:ext cx="4841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projection</a:t>
                </a:r>
                <a:r>
                  <a:rPr lang="es-ES" dirty="0"/>
                  <a:t> </a:t>
                </a:r>
                <a:r>
                  <a:rPr lang="es-ES" dirty="0" err="1"/>
                  <a:t>over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set M, in </a:t>
                </a:r>
                <a:r>
                  <a:rPr lang="es-ES" dirty="0" err="1"/>
                  <a:t>this</a:t>
                </a:r>
                <a:r>
                  <a:rPr lang="es-ES" dirty="0"/>
                  <a:t> case </a:t>
                </a:r>
                <a:r>
                  <a:rPr lang="es-ES" dirty="0" err="1"/>
                  <a:t>the</a:t>
                </a:r>
                <a:r>
                  <a:rPr lang="es-ES" dirty="0"/>
                  <a:t> set of positive </a:t>
                </a:r>
                <a:r>
                  <a:rPr lang="es-ES" dirty="0" err="1"/>
                  <a:t>number</a:t>
                </a:r>
                <a:endParaRPr lang="es-ES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727" y="6064086"/>
                <a:ext cx="4841844" cy="646331"/>
              </a:xfrm>
              <a:prstGeom prst="rect">
                <a:avLst/>
              </a:prstGeom>
              <a:blipFill>
                <a:blip r:embed="rId5"/>
                <a:stretch>
                  <a:fillRect l="-1006" t="-5660" b="-141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727" y="5154436"/>
            <a:ext cx="4435715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14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</a:t>
            </a:r>
            <a:r>
              <a:rPr lang="es-ES" sz="4000" dirty="0" err="1"/>
              <a:t>saddle</a:t>
            </a:r>
            <a:r>
              <a:rPr lang="es-ES" sz="4000" dirty="0"/>
              <a:t> </a:t>
            </a:r>
            <a:r>
              <a:rPr lang="es-ES" sz="4000" dirty="0" err="1"/>
              <a:t>point</a:t>
            </a:r>
            <a:r>
              <a:rPr lang="es-ES" sz="4000" dirty="0"/>
              <a:t> (V)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solutions</a:t>
            </a:r>
            <a:r>
              <a:rPr lang="es-ES" dirty="0"/>
              <a:t> (Lagrangian of primal and dual </a:t>
            </a:r>
            <a:r>
              <a:rPr lang="es-ES" dirty="0" err="1"/>
              <a:t>problem</a:t>
            </a:r>
            <a:r>
              <a:rPr lang="es-ES" dirty="0"/>
              <a:t>) </a:t>
            </a:r>
            <a:r>
              <a:rPr lang="es-ES" dirty="0" err="1"/>
              <a:t>highly</a:t>
            </a:r>
            <a:r>
              <a:rPr lang="es-ES" dirty="0"/>
              <a:t> </a:t>
            </a:r>
            <a:r>
              <a:rPr lang="es-ES" dirty="0" err="1"/>
              <a:t>oscillating</a:t>
            </a:r>
            <a:r>
              <a:rPr lang="es-ES" dirty="0"/>
              <a:t>. </a:t>
            </a:r>
            <a:r>
              <a:rPr lang="es-ES" dirty="0" err="1"/>
              <a:t>Never</a:t>
            </a:r>
            <a:r>
              <a:rPr lang="es-ES" dirty="0"/>
              <a:t> </a:t>
            </a:r>
            <a:r>
              <a:rPr lang="es-ES" dirty="0" err="1"/>
              <a:t>convergence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reached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Tried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equivalent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CVX </a:t>
            </a:r>
            <a:r>
              <a:rPr lang="es-ES" dirty="0" err="1"/>
              <a:t>when</a:t>
            </a:r>
            <a:r>
              <a:rPr lang="es-ES" dirty="0"/>
              <a:t> v/d </a:t>
            </a:r>
            <a:r>
              <a:rPr lang="es-ES" dirty="0" err="1"/>
              <a:t>fixed</a:t>
            </a:r>
            <a:r>
              <a:rPr lang="es-ES" dirty="0"/>
              <a:t> and </a:t>
            </a:r>
            <a:r>
              <a:rPr lang="es-ES" dirty="0" err="1"/>
              <a:t>neither</a:t>
            </a:r>
            <a:r>
              <a:rPr lang="es-ES" dirty="0"/>
              <a:t> </a:t>
            </a:r>
            <a:r>
              <a:rPr lang="es-ES" dirty="0" err="1"/>
              <a:t>convergence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reached</a:t>
            </a:r>
            <a:r>
              <a:rPr lang="es-ES" dirty="0"/>
              <a:t>.</a:t>
            </a:r>
          </a:p>
          <a:p>
            <a:r>
              <a:rPr lang="es-ES" dirty="0"/>
              <a:t>New </a:t>
            </a:r>
            <a:r>
              <a:rPr lang="es-ES" dirty="0" err="1"/>
              <a:t>suggestion</a:t>
            </a:r>
            <a:r>
              <a:rPr lang="es-ES" dirty="0"/>
              <a:t>: DUAL ASCENT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114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dual </a:t>
            </a:r>
            <a:r>
              <a:rPr lang="es-ES" sz="4000" dirty="0" err="1"/>
              <a:t>ascent</a:t>
            </a:r>
            <a:r>
              <a:rPr lang="es-ES" sz="4000" dirty="0"/>
              <a:t> (I)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605" y="1984422"/>
            <a:ext cx="4920033" cy="1536587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15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50" y="4568960"/>
            <a:ext cx="4953000" cy="1362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7023378" y="1897841"/>
                <a:ext cx="3761577" cy="683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func>
                              <m:func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p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</m:fNam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378" y="1897841"/>
                <a:ext cx="3761577" cy="683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6599015" y="3100313"/>
                <a:ext cx="4610301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015" y="3100313"/>
                <a:ext cx="4610301" cy="281937"/>
              </a:xfrm>
              <a:prstGeom prst="rect">
                <a:avLst/>
              </a:prstGeom>
              <a:blipFill>
                <a:blip r:embed="rId5"/>
                <a:stretch>
                  <a:fillRect t="-6522" b="-347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/>
          <p:cNvSpPr txBox="1"/>
          <p:nvPr/>
        </p:nvSpPr>
        <p:spPr>
          <a:xfrm>
            <a:off x="-875764" y="6738951"/>
            <a:ext cx="910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[http://www.math.ucla.edu/~wotaoyin/summer2013/slides/Lec07_Dual_Methods_part_1.pdf]</a:t>
            </a:r>
          </a:p>
        </p:txBody>
      </p:sp>
      <p:cxnSp>
        <p:nvCxnSpPr>
          <p:cNvPr id="12" name="Conector recto 11"/>
          <p:cNvCxnSpPr/>
          <p:nvPr/>
        </p:nvCxnSpPr>
        <p:spPr>
          <a:xfrm>
            <a:off x="5975797" y="1984422"/>
            <a:ext cx="0" cy="4133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7767639" y="4774855"/>
                <a:ext cx="2530629" cy="95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639" y="4774855"/>
                <a:ext cx="2530629" cy="9563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985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minimization</a:t>
            </a:r>
            <a:r>
              <a:rPr lang="es-ES" dirty="0"/>
              <a:t> </a:t>
            </a:r>
            <a:r>
              <a:rPr lang="es-ES" dirty="0" err="1"/>
              <a:t>methods</a:t>
            </a:r>
            <a:r>
              <a:rPr lang="es-ES" dirty="0"/>
              <a:t> </a:t>
            </a:r>
            <a:r>
              <a:rPr lang="es-ES" dirty="0" err="1"/>
              <a:t>showed</a:t>
            </a:r>
            <a:r>
              <a:rPr lang="es-ES" dirty="0"/>
              <a:t> </a:t>
            </a:r>
            <a:r>
              <a:rPr lang="es-ES" dirty="0" err="1"/>
              <a:t>convergence</a:t>
            </a:r>
            <a:endParaRPr lang="es-ES" dirty="0"/>
          </a:p>
          <a:p>
            <a:r>
              <a:rPr lang="es-ES" dirty="0" err="1"/>
              <a:t>Better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temporal </a:t>
            </a:r>
            <a:r>
              <a:rPr lang="es-ES" dirty="0" err="1"/>
              <a:t>difference</a:t>
            </a:r>
            <a:r>
              <a:rPr lang="es-ES" dirty="0"/>
              <a:t> (TD)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>
                <a:sym typeface="Wingdings" panose="05000000000000000000" pitchFamily="2" charset="2"/>
              </a:rPr>
              <a:t>suitable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for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gradient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descent</a:t>
            </a:r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dual </a:t>
            </a:r>
            <a:r>
              <a:rPr lang="es-ES" sz="4000" dirty="0" err="1"/>
              <a:t>ascent</a:t>
            </a:r>
            <a:r>
              <a:rPr lang="es-ES" sz="4000" dirty="0"/>
              <a:t> (II)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16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4359568" y="1455863"/>
                <a:ext cx="2530629" cy="95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568" y="1455863"/>
                <a:ext cx="2530629" cy="9563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5078664" y="3640367"/>
                <a:ext cx="1576457" cy="452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664" y="3640367"/>
                <a:ext cx="1576457" cy="452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brir llave 10"/>
          <p:cNvSpPr/>
          <p:nvPr/>
        </p:nvSpPr>
        <p:spPr>
          <a:xfrm>
            <a:off x="6655121" y="3187365"/>
            <a:ext cx="235076" cy="13567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/>
              <p:cNvSpPr/>
              <p:nvPr/>
            </p:nvSpPr>
            <p:spPr>
              <a:xfrm>
                <a:off x="6890197" y="3249530"/>
                <a:ext cx="25256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197" y="3249530"/>
                <a:ext cx="2525691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197" y="4311088"/>
            <a:ext cx="4143375" cy="295275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7131865" y="2849451"/>
            <a:ext cx="2284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Exact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7164190" y="3887940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Iterative</a:t>
            </a:r>
            <a:r>
              <a:rPr lang="es-ES" dirty="0"/>
              <a:t> </a:t>
            </a:r>
            <a:r>
              <a:rPr lang="es-ES" dirty="0" err="1"/>
              <a:t>method</a:t>
            </a:r>
            <a:r>
              <a:rPr lang="es-ES" dirty="0"/>
              <a:t> (TD)</a:t>
            </a:r>
          </a:p>
        </p:txBody>
      </p:sp>
      <p:sp>
        <p:nvSpPr>
          <p:cNvPr id="18" name="Bocadillo nube: nube 17"/>
          <p:cNvSpPr/>
          <p:nvPr/>
        </p:nvSpPr>
        <p:spPr>
          <a:xfrm>
            <a:off x="9852338" y="2849451"/>
            <a:ext cx="2238445" cy="1016270"/>
          </a:xfrm>
          <a:prstGeom prst="cloudCallout">
            <a:avLst>
              <a:gd name="adj1" fmla="val -73493"/>
              <a:gd name="adj2" fmla="val 39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¡</a:t>
            </a:r>
            <a:r>
              <a:rPr lang="es-ES" dirty="0" err="1"/>
              <a:t>Policy</a:t>
            </a:r>
            <a:r>
              <a:rPr lang="es-ES" dirty="0"/>
              <a:t> </a:t>
            </a:r>
            <a:r>
              <a:rPr lang="es-ES" dirty="0" err="1"/>
              <a:t>extracted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/>
              <p:cNvSpPr/>
              <p:nvPr/>
            </p:nvSpPr>
            <p:spPr>
              <a:xfrm>
                <a:off x="1183907" y="3681055"/>
                <a:ext cx="29994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Rectá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907" y="3681055"/>
                <a:ext cx="2999475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940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review</a:t>
            </a:r>
            <a:endParaRPr lang="es-ES" dirty="0"/>
          </a:p>
          <a:p>
            <a:r>
              <a:rPr lang="es-ES" b="1" dirty="0"/>
              <a:t>TESTING THE DUAL-ASCENT ALGORITHM: RANDOM WALK PROBLEM (MODIFIED)</a:t>
            </a:r>
          </a:p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(30/03/2017)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51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(dual </a:t>
            </a:r>
            <a:r>
              <a:rPr lang="es-ES" dirty="0" err="1"/>
              <a:t>ascent</a:t>
            </a:r>
            <a:r>
              <a:rPr lang="es-E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Modified versión</a:t>
                </a:r>
              </a:p>
              <a:p>
                <a:pPr lvl="1"/>
                <a:r>
                  <a:rPr lang="es-ES" dirty="0" err="1"/>
                  <a:t>Nstates</a:t>
                </a:r>
                <a:r>
                  <a:rPr lang="es-ES" dirty="0"/>
                  <a:t>/2 </a:t>
                </a:r>
                <a:r>
                  <a:rPr lang="es-ES" dirty="0" err="1"/>
                  <a:t>states</a:t>
                </a:r>
                <a:r>
                  <a:rPr lang="es-ES" dirty="0"/>
                  <a:t> </a:t>
                </a:r>
                <a:r>
                  <a:rPr lang="es-ES" dirty="0" err="1"/>
                  <a:t>with</a:t>
                </a:r>
                <a:r>
                  <a:rPr lang="es-ES" dirty="0"/>
                  <a:t> </a:t>
                </a:r>
                <a:r>
                  <a:rPr lang="es-ES" dirty="0" err="1"/>
                  <a:t>random</a:t>
                </a:r>
                <a:r>
                  <a:rPr lang="es-ES" dirty="0"/>
                  <a:t> </a:t>
                </a:r>
                <a:r>
                  <a:rPr lang="es-ES" dirty="0" err="1"/>
                  <a:t>reward</a:t>
                </a:r>
                <a:r>
                  <a:rPr lang="es-ES" dirty="0"/>
                  <a:t> </a:t>
                </a:r>
                <a:r>
                  <a:rPr lang="es-ES" dirty="0" err="1"/>
                  <a:t>between</a:t>
                </a:r>
                <a:r>
                  <a:rPr lang="es-ES" dirty="0"/>
                  <a:t> 1 and 2. </a:t>
                </a:r>
                <a:r>
                  <a:rPr lang="es-ES" dirty="0" err="1"/>
                  <a:t>Last</a:t>
                </a:r>
                <a:r>
                  <a:rPr lang="es-ES" dirty="0"/>
                  <a:t> </a:t>
                </a:r>
                <a:r>
                  <a:rPr lang="es-ES" dirty="0" err="1"/>
                  <a:t>state</a:t>
                </a:r>
                <a:r>
                  <a:rPr lang="es-ES" dirty="0"/>
                  <a:t> </a:t>
                </a:r>
                <a:r>
                  <a:rPr lang="es-ES" dirty="0" err="1"/>
                  <a:t>on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right</a:t>
                </a:r>
                <a:r>
                  <a:rPr lang="es-ES" dirty="0"/>
                  <a:t> more </a:t>
                </a:r>
                <a:r>
                  <a:rPr lang="es-ES" dirty="0" err="1"/>
                  <a:t>reward</a:t>
                </a:r>
                <a:r>
                  <a:rPr lang="es-ES" dirty="0"/>
                  <a:t>, 150, to </a:t>
                </a:r>
                <a:r>
                  <a:rPr lang="es-ES" dirty="0" err="1"/>
                  <a:t>assure</a:t>
                </a:r>
                <a:r>
                  <a:rPr lang="es-ES" dirty="0"/>
                  <a:t> </a:t>
                </a:r>
                <a:r>
                  <a:rPr lang="es-ES" dirty="0" err="1"/>
                  <a:t>convergence</a:t>
                </a:r>
                <a:r>
                  <a:rPr lang="es-ES" dirty="0"/>
                  <a:t>.</a:t>
                </a:r>
              </a:p>
              <a:p>
                <a:pPr lvl="1"/>
                <a:r>
                  <a:rPr lang="es-ES" dirty="0" err="1"/>
                  <a:t>Nstates</a:t>
                </a:r>
                <a:r>
                  <a:rPr lang="es-ES" dirty="0"/>
                  <a:t> parametrizable</a:t>
                </a:r>
              </a:p>
              <a:p>
                <a:pPr lvl="1"/>
                <a:r>
                  <a:rPr lang="es-ES" dirty="0" err="1"/>
                  <a:t>Random</a:t>
                </a:r>
                <a:r>
                  <a:rPr lang="es-ES" dirty="0"/>
                  <a:t> </a:t>
                </a:r>
                <a:r>
                  <a:rPr lang="es-ES" dirty="0" err="1"/>
                  <a:t>transition</a:t>
                </a:r>
                <a:r>
                  <a:rPr lang="es-ES" dirty="0"/>
                  <a:t> </a:t>
                </a:r>
                <a:r>
                  <a:rPr lang="es-ES" dirty="0" err="1"/>
                  <a:t>matrix</a:t>
                </a:r>
                <a:r>
                  <a:rPr lang="es-ES" dirty="0"/>
                  <a:t> (</a:t>
                </a:r>
                <a:r>
                  <a:rPr lang="es-ES" dirty="0" err="1"/>
                  <a:t>i.e</a:t>
                </a:r>
                <a:r>
                  <a:rPr lang="es-ES" dirty="0"/>
                  <a:t>: </a:t>
                </a:r>
                <a:r>
                  <a:rPr lang="es-ES" dirty="0" err="1"/>
                  <a:t>when</a:t>
                </a:r>
                <a:r>
                  <a:rPr lang="es-ES" dirty="0"/>
                  <a:t> </a:t>
                </a:r>
                <a:r>
                  <a:rPr lang="es-ES" dirty="0" err="1"/>
                  <a:t>action</a:t>
                </a:r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“</a:t>
                </a:r>
                <a:r>
                  <a:rPr lang="es-ES" dirty="0" err="1"/>
                  <a:t>left</a:t>
                </a:r>
                <a:r>
                  <a:rPr lang="es-ES" dirty="0"/>
                  <a:t>”, </a:t>
                </a:r>
                <a:r>
                  <a:rPr lang="es-ES" dirty="0" err="1"/>
                  <a:t>you</a:t>
                </a:r>
                <a:r>
                  <a:rPr lang="es-ES" dirty="0"/>
                  <a:t> </a:t>
                </a:r>
                <a:r>
                  <a:rPr lang="es-ES" dirty="0" err="1"/>
                  <a:t>go</a:t>
                </a:r>
                <a:r>
                  <a:rPr lang="es-ES" dirty="0"/>
                  <a:t> </a:t>
                </a:r>
                <a:r>
                  <a:rPr lang="es-ES" b="1" dirty="0" err="1"/>
                  <a:t>left</a:t>
                </a:r>
                <a:r>
                  <a:rPr lang="es-ES" dirty="0"/>
                  <a:t> </a:t>
                </a:r>
                <a:r>
                  <a:rPr lang="es-ES" dirty="0" err="1"/>
                  <a:t>with</a:t>
                </a:r>
                <a:r>
                  <a:rPr lang="es-ES" dirty="0"/>
                  <a:t> 0.6-1 </a:t>
                </a:r>
                <a:r>
                  <a:rPr lang="es-ES" dirty="0" err="1"/>
                  <a:t>probability</a:t>
                </a:r>
                <a:r>
                  <a:rPr lang="es-ES" dirty="0"/>
                  <a:t> and </a:t>
                </a:r>
                <a:r>
                  <a:rPr lang="es-ES" b="1" dirty="0" err="1"/>
                  <a:t>right</a:t>
                </a:r>
                <a:r>
                  <a:rPr lang="es-ES" dirty="0"/>
                  <a:t> </a:t>
                </a:r>
                <a:r>
                  <a:rPr lang="es-ES" dirty="0" err="1"/>
                  <a:t>with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</m:oMath>
                </a14:m>
                <a:r>
                  <a:rPr lang="es-ES" dirty="0"/>
                  <a:t> probability)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11" r="-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18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5643826"/>
            <a:ext cx="5953125" cy="8763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683250" y="5802947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027101" y="5802947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T1</a:t>
            </a:r>
          </a:p>
        </p:txBody>
      </p:sp>
    </p:spTree>
    <p:extLst>
      <p:ext uri="{BB962C8B-B14F-4D97-AF65-F5344CB8AC3E}">
        <p14:creationId xmlns:p14="http://schemas.microsoft.com/office/powerpoint/2010/main" val="266131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Calibration</a:t>
            </a:r>
            <a:r>
              <a:rPr lang="es-ES" dirty="0"/>
              <a:t>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 dirty="0"/>
                  <a:t>Dual </a:t>
                </a:r>
                <a:r>
                  <a:rPr lang="es-ES" dirty="0" err="1"/>
                  <a:t>ascent</a:t>
                </a:r>
                <a:r>
                  <a:rPr lang="es-ES" dirty="0"/>
                  <a:t> </a:t>
                </a:r>
                <a:r>
                  <a:rPr lang="es-ES" dirty="0" err="1"/>
                  <a:t>algorithm</a:t>
                </a:r>
                <a:r>
                  <a:rPr lang="es-ES" dirty="0"/>
                  <a:t> </a:t>
                </a:r>
                <a:r>
                  <a:rPr lang="es-ES" dirty="0" err="1"/>
                  <a:t>composed</a:t>
                </a:r>
                <a:r>
                  <a:rPr lang="es-ES" dirty="0"/>
                  <a:t> </a:t>
                </a:r>
                <a:r>
                  <a:rPr lang="es-ES" dirty="0" err="1"/>
                  <a:t>by</a:t>
                </a:r>
                <a:r>
                  <a:rPr lang="es-ES" dirty="0"/>
                  <a:t> 2 </a:t>
                </a:r>
                <a:r>
                  <a:rPr lang="es-ES" dirty="0" err="1"/>
                  <a:t>steps</a:t>
                </a:r>
                <a:r>
                  <a:rPr lang="es-ES" dirty="0"/>
                  <a:t>:</a:t>
                </a:r>
              </a:p>
              <a:p>
                <a:r>
                  <a:rPr lang="es-ES" dirty="0" err="1"/>
                  <a:t>Policy</a:t>
                </a:r>
                <a:r>
                  <a:rPr lang="es-ES" dirty="0"/>
                  <a:t> </a:t>
                </a:r>
                <a:r>
                  <a:rPr lang="es-ES" dirty="0" err="1"/>
                  <a:t>evaluation</a:t>
                </a:r>
                <a:r>
                  <a:rPr lang="es-ES" dirty="0"/>
                  <a:t> (</a:t>
                </a:r>
                <a:r>
                  <a:rPr lang="es-ES" dirty="0" err="1"/>
                  <a:t>minimization</a:t>
                </a:r>
                <a:r>
                  <a:rPr lang="es-ES" dirty="0"/>
                  <a:t> of v – TD </a:t>
                </a:r>
                <a:r>
                  <a:rPr lang="es-ES" dirty="0" err="1"/>
                  <a:t>approach</a:t>
                </a:r>
                <a:r>
                  <a:rPr lang="es-ES" dirty="0"/>
                  <a:t>)</a:t>
                </a:r>
              </a:p>
              <a:p>
                <a:r>
                  <a:rPr lang="es-ES" dirty="0" err="1"/>
                  <a:t>Policy</a:t>
                </a:r>
                <a:r>
                  <a:rPr lang="es-ES" dirty="0"/>
                  <a:t> </a:t>
                </a:r>
                <a:r>
                  <a:rPr lang="es-ES" dirty="0" err="1"/>
                  <a:t>update</a:t>
                </a:r>
                <a:r>
                  <a:rPr lang="es-ES" dirty="0"/>
                  <a:t> (</a:t>
                </a:r>
                <a:r>
                  <a:rPr lang="es-ES" dirty="0" err="1"/>
                  <a:t>maximization</a:t>
                </a:r>
                <a:r>
                  <a:rPr lang="es-ES" dirty="0"/>
                  <a:t> of d – dual variable </a:t>
                </a:r>
                <a:r>
                  <a:rPr lang="es-ES" dirty="0" err="1"/>
                  <a:t>representing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policy</a:t>
                </a:r>
                <a:r>
                  <a:rPr lang="es-ES" dirty="0"/>
                  <a:t>)</a:t>
                </a:r>
              </a:p>
              <a:p>
                <a:endParaRPr lang="es-ES" sz="1800" dirty="0"/>
              </a:p>
              <a:p>
                <a:pPr marL="0" indent="0">
                  <a:buNone/>
                </a:pPr>
                <a:r>
                  <a:rPr lang="es-ES" dirty="0" err="1"/>
                  <a:t>Necessary</a:t>
                </a:r>
                <a:r>
                  <a:rPr lang="es-ES" dirty="0"/>
                  <a:t> a </a:t>
                </a:r>
                <a:r>
                  <a:rPr lang="es-ES" dirty="0" err="1"/>
                  <a:t>calibration</a:t>
                </a:r>
                <a:r>
                  <a:rPr lang="es-ES" dirty="0"/>
                  <a:t> </a:t>
                </a:r>
                <a:r>
                  <a:rPr lang="es-ES" dirty="0" err="1"/>
                  <a:t>process</a:t>
                </a:r>
                <a:endParaRPr lang="es-E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ES" dirty="0" err="1"/>
                  <a:t>Assure</a:t>
                </a:r>
                <a:r>
                  <a:rPr lang="es-ES" dirty="0"/>
                  <a:t> TD/</a:t>
                </a:r>
                <a:r>
                  <a:rPr lang="es-ES" dirty="0" err="1"/>
                  <a:t>policy</a:t>
                </a:r>
                <a:r>
                  <a:rPr lang="es-ES" dirty="0"/>
                  <a:t> </a:t>
                </a:r>
                <a:r>
                  <a:rPr lang="es-ES" dirty="0" err="1"/>
                  <a:t>evaluation</a:t>
                </a:r>
                <a:r>
                  <a:rPr lang="es-ES" dirty="0"/>
                  <a:t> </a:t>
                </a:r>
                <a:r>
                  <a:rPr lang="es-ES" dirty="0" err="1"/>
                  <a:t>convergence</a:t>
                </a:r>
                <a:endParaRPr lang="es-ES" dirty="0"/>
              </a:p>
              <a:p>
                <a:pPr lvl="1"/>
                <a:r>
                  <a:rPr lang="es-ES" dirty="0" err="1"/>
                  <a:t>Find</a:t>
                </a:r>
                <a:r>
                  <a:rPr lang="es-ES" dirty="0"/>
                  <a:t> </a:t>
                </a:r>
                <a:r>
                  <a:rPr lang="es-ES" dirty="0" err="1"/>
                  <a:t>optimal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𝑇𝐷</m:t>
                        </m:r>
                      </m:sub>
                    </m:sSub>
                  </m:oMath>
                </a14:m>
                <a:r>
                  <a:rPr lang="es-ES" dirty="0"/>
                  <a:t> (TD </a:t>
                </a:r>
                <a:r>
                  <a:rPr lang="es-ES" dirty="0" err="1"/>
                  <a:t>stepzize</a:t>
                </a:r>
                <a:r>
                  <a:rPr lang="es-ES" dirty="0"/>
                  <a:t>) </a:t>
                </a:r>
                <a:r>
                  <a:rPr lang="es-ES" dirty="0" err="1"/>
                  <a:t>for</a:t>
                </a:r>
                <a:r>
                  <a:rPr lang="es-ES" dirty="0"/>
                  <a:t> 3 </a:t>
                </a:r>
                <a:r>
                  <a:rPr lang="es-ES" dirty="0" err="1"/>
                  <a:t>policies</a:t>
                </a:r>
                <a:r>
                  <a:rPr lang="es-ES" dirty="0"/>
                  <a:t>:</a:t>
                </a:r>
              </a:p>
              <a:p>
                <a:pPr lvl="2"/>
                <a:r>
                  <a:rPr lang="es-ES" dirty="0" err="1"/>
                  <a:t>Optimal</a:t>
                </a:r>
                <a:r>
                  <a:rPr lang="es-ES" dirty="0"/>
                  <a:t> </a:t>
                </a:r>
                <a:r>
                  <a:rPr lang="es-ES" dirty="0" err="1"/>
                  <a:t>policy</a:t>
                </a:r>
                <a:endParaRPr lang="es-ES" dirty="0"/>
              </a:p>
              <a:p>
                <a:pPr lvl="2"/>
                <a:r>
                  <a:rPr lang="es-ES" dirty="0" err="1"/>
                  <a:t>Optimal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s-ES" dirty="0"/>
                  <a:t>-</a:t>
                </a:r>
                <a:r>
                  <a:rPr lang="es-ES" dirty="0" err="1"/>
                  <a:t>greedy</a:t>
                </a:r>
                <a:r>
                  <a:rPr lang="es-ES" dirty="0"/>
                  <a:t> </a:t>
                </a:r>
                <a:r>
                  <a:rPr lang="es-ES" dirty="0" err="1"/>
                  <a:t>policy</a:t>
                </a:r>
                <a:r>
                  <a:rPr lang="es-ES" dirty="0"/>
                  <a:t> (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s-ES" dirty="0"/>
                  <a:t>)</a:t>
                </a:r>
              </a:p>
              <a:p>
                <a:pPr lvl="2"/>
                <a:r>
                  <a:rPr lang="es-ES" dirty="0" err="1"/>
                  <a:t>Random</a:t>
                </a:r>
                <a:r>
                  <a:rPr lang="es-ES" dirty="0"/>
                  <a:t> </a:t>
                </a:r>
                <a:r>
                  <a:rPr lang="es-ES" dirty="0" err="1"/>
                  <a:t>policy</a:t>
                </a:r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  <a:blipFill>
                <a:blip r:embed="rId2"/>
                <a:stretch>
                  <a:fillRect l="-1217" t="-196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19</a:t>
            </a:fld>
            <a:endParaRPr lang="es-ES"/>
          </a:p>
        </p:txBody>
      </p:sp>
      <p:sp>
        <p:nvSpPr>
          <p:cNvPr id="5" name="Cerrar llave 4"/>
          <p:cNvSpPr/>
          <p:nvPr/>
        </p:nvSpPr>
        <p:spPr>
          <a:xfrm>
            <a:off x="5718220" y="5228823"/>
            <a:ext cx="244698" cy="99167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6095999" y="5228823"/>
                <a:ext cx="6096001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/>
                  <a:t>Expected to model the dual-ascent </a:t>
                </a:r>
                <a:r>
                  <a:rPr lang="en-US" dirty="0" err="1"/>
                  <a:t>behaviour</a:t>
                </a:r>
                <a:r>
                  <a:rPr lang="en-US" dirty="0"/>
                  <a:t> during execution</a:t>
                </a:r>
              </a:p>
              <a:p>
                <a:pPr algn="just"/>
                <a:endParaRPr lang="en-US" sz="700" dirty="0"/>
              </a:p>
              <a:p>
                <a:pPr algn="just"/>
                <a:r>
                  <a:rPr lang="en-US" dirty="0"/>
                  <a:t>(beginning with a random policy, following an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s-ES" dirty="0"/>
                  <a:t>-</a:t>
                </a:r>
                <a:r>
                  <a:rPr lang="es-ES" dirty="0" err="1"/>
                  <a:t>greedy</a:t>
                </a:r>
                <a:r>
                  <a:rPr lang="es-ES" dirty="0"/>
                  <a:t> </a:t>
                </a:r>
                <a:r>
                  <a:rPr lang="es-ES" dirty="0" err="1"/>
                  <a:t>one</a:t>
                </a:r>
                <a:r>
                  <a:rPr lang="es-ES" dirty="0"/>
                  <a:t>, and </a:t>
                </a:r>
                <a:r>
                  <a:rPr lang="es-ES" dirty="0" err="1"/>
                  <a:t>finally</a:t>
                </a:r>
                <a:r>
                  <a:rPr lang="es-ES" dirty="0"/>
                  <a:t> </a:t>
                </a:r>
                <a:r>
                  <a:rPr lang="es-ES" dirty="0" err="1"/>
                  <a:t>convergence</a:t>
                </a:r>
                <a:r>
                  <a:rPr lang="es-ES" dirty="0"/>
                  <a:t> to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optimal</a:t>
                </a:r>
                <a:r>
                  <a:rPr lang="es-ES" dirty="0"/>
                  <a:t> </a:t>
                </a:r>
                <a:r>
                  <a:rPr lang="es-ES" dirty="0" err="1"/>
                  <a:t>policy</a:t>
                </a:r>
                <a:r>
                  <a:rPr lang="es-ES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228823"/>
                <a:ext cx="6096001" cy="1046440"/>
              </a:xfrm>
              <a:prstGeom prst="rect">
                <a:avLst/>
              </a:prstGeom>
              <a:blipFill>
                <a:blip r:embed="rId3"/>
                <a:stretch>
                  <a:fillRect l="-800" t="-3509" r="-800" b="-760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1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LAST PRESENTATION REVIEW</a:t>
            </a:r>
          </a:p>
          <a:p>
            <a:r>
              <a:rPr lang="es-ES" dirty="0" err="1"/>
              <a:t>Testing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dual-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</a:t>
            </a:r>
            <a:r>
              <a:rPr lang="es-ES" dirty="0" err="1"/>
              <a:t>modified</a:t>
            </a:r>
            <a:r>
              <a:rPr lang="es-ES" dirty="0"/>
              <a:t>)</a:t>
            </a:r>
          </a:p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(30/03/2017)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6082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Calibration</a:t>
            </a:r>
            <a:r>
              <a:rPr lang="es-ES" dirty="0"/>
              <a:t>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4174"/>
                <a:ext cx="10515600" cy="4965646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s-ES" dirty="0" err="1"/>
                  <a:t>Assure</a:t>
                </a:r>
                <a:r>
                  <a:rPr lang="es-ES" dirty="0"/>
                  <a:t> TD/</a:t>
                </a:r>
                <a:r>
                  <a:rPr lang="es-ES" dirty="0" err="1"/>
                  <a:t>policy</a:t>
                </a:r>
                <a:r>
                  <a:rPr lang="es-ES" dirty="0"/>
                  <a:t> </a:t>
                </a:r>
                <a:r>
                  <a:rPr lang="es-ES" dirty="0" err="1"/>
                  <a:t>evaluation</a:t>
                </a:r>
                <a:r>
                  <a:rPr lang="es-ES" dirty="0"/>
                  <a:t> </a:t>
                </a:r>
                <a:r>
                  <a:rPr lang="es-ES" dirty="0" err="1"/>
                  <a:t>convergence</a:t>
                </a:r>
                <a:endParaRPr lang="es-ES" dirty="0"/>
              </a:p>
              <a:p>
                <a:pPr lvl="1"/>
                <a:r>
                  <a:rPr lang="es-ES" dirty="0" err="1"/>
                  <a:t>Find</a:t>
                </a:r>
                <a:r>
                  <a:rPr lang="es-ES" dirty="0"/>
                  <a:t> </a:t>
                </a:r>
                <a:r>
                  <a:rPr lang="es-ES" dirty="0" err="1"/>
                  <a:t>optimal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𝑇𝐷</m:t>
                        </m:r>
                      </m:sub>
                    </m:sSub>
                  </m:oMath>
                </a14:m>
                <a:r>
                  <a:rPr lang="es-ES" dirty="0"/>
                  <a:t> (TD </a:t>
                </a:r>
                <a:r>
                  <a:rPr lang="es-ES" dirty="0" err="1"/>
                  <a:t>stepzize</a:t>
                </a:r>
                <a:r>
                  <a:rPr lang="es-ES" dirty="0"/>
                  <a:t>) </a:t>
                </a:r>
                <a:r>
                  <a:rPr lang="es-ES" dirty="0" err="1"/>
                  <a:t>for</a:t>
                </a:r>
                <a:r>
                  <a:rPr lang="es-ES" dirty="0"/>
                  <a:t> 3 </a:t>
                </a:r>
                <a:r>
                  <a:rPr lang="es-ES" dirty="0" err="1"/>
                  <a:t>policies</a:t>
                </a:r>
                <a:r>
                  <a:rPr lang="es-ES" dirty="0"/>
                  <a:t>:</a:t>
                </a:r>
              </a:p>
              <a:p>
                <a:pPr lvl="2"/>
                <a:r>
                  <a:rPr lang="es-ES" dirty="0" err="1"/>
                  <a:t>Optimal</a:t>
                </a:r>
                <a:r>
                  <a:rPr lang="es-ES" dirty="0"/>
                  <a:t> </a:t>
                </a:r>
                <a:r>
                  <a:rPr lang="es-ES" dirty="0" err="1"/>
                  <a:t>policy</a:t>
                </a:r>
                <a:endParaRPr lang="es-ES" dirty="0"/>
              </a:p>
              <a:p>
                <a:pPr lvl="2"/>
                <a:r>
                  <a:rPr lang="es-ES" dirty="0" err="1"/>
                  <a:t>Optimal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s-ES" dirty="0"/>
                  <a:t>-</a:t>
                </a:r>
                <a:r>
                  <a:rPr lang="es-ES" dirty="0" err="1"/>
                  <a:t>greedy</a:t>
                </a:r>
                <a:r>
                  <a:rPr lang="es-ES" dirty="0"/>
                  <a:t> </a:t>
                </a:r>
                <a:r>
                  <a:rPr lang="es-ES" dirty="0" err="1"/>
                  <a:t>policy</a:t>
                </a:r>
                <a:r>
                  <a:rPr lang="es-ES" dirty="0"/>
                  <a:t> (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s-ES" dirty="0"/>
                  <a:t>)</a:t>
                </a:r>
              </a:p>
              <a:p>
                <a:pPr lvl="2"/>
                <a:r>
                  <a:rPr lang="es-ES" dirty="0" err="1"/>
                  <a:t>Random</a:t>
                </a:r>
                <a:r>
                  <a:rPr lang="es-ES" dirty="0"/>
                  <a:t> </a:t>
                </a:r>
                <a:r>
                  <a:rPr lang="es-ES" dirty="0" err="1"/>
                  <a:t>policy</a:t>
                </a:r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4174"/>
                <a:ext cx="10515600" cy="4965646"/>
              </a:xfrm>
              <a:blipFill>
                <a:blip r:embed="rId2"/>
                <a:stretch>
                  <a:fillRect l="-1217" t="-20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20</a:t>
            </a:fld>
            <a:endParaRPr lang="es-ES"/>
          </a:p>
        </p:txBody>
      </p:sp>
      <p:sp>
        <p:nvSpPr>
          <p:cNvPr id="5" name="Cerrar llave 4"/>
          <p:cNvSpPr/>
          <p:nvPr/>
        </p:nvSpPr>
        <p:spPr>
          <a:xfrm>
            <a:off x="5512158" y="2413827"/>
            <a:ext cx="244698" cy="99167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5889937" y="2233521"/>
                <a:ext cx="6096001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/>
                  <a:t>Expected to model the dual-ascent </a:t>
                </a:r>
                <a:r>
                  <a:rPr lang="en-US" dirty="0" err="1"/>
                  <a:t>behaviour</a:t>
                </a:r>
                <a:r>
                  <a:rPr lang="en-US" dirty="0"/>
                  <a:t> during execution</a:t>
                </a:r>
              </a:p>
              <a:p>
                <a:pPr algn="just"/>
                <a:endParaRPr lang="en-US" sz="700" dirty="0"/>
              </a:p>
              <a:p>
                <a:pPr algn="just"/>
                <a:r>
                  <a:rPr lang="en-US" dirty="0"/>
                  <a:t>(beginning with a random policy, following an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s-ES" dirty="0"/>
                  <a:t>-</a:t>
                </a:r>
                <a:r>
                  <a:rPr lang="es-ES" dirty="0" err="1"/>
                  <a:t>greedy</a:t>
                </a:r>
                <a:r>
                  <a:rPr lang="es-ES" dirty="0"/>
                  <a:t> </a:t>
                </a:r>
                <a:r>
                  <a:rPr lang="es-ES" dirty="0" err="1"/>
                  <a:t>one</a:t>
                </a:r>
                <a:r>
                  <a:rPr lang="es-ES" dirty="0"/>
                  <a:t>, and </a:t>
                </a:r>
                <a:r>
                  <a:rPr lang="es-ES" dirty="0" err="1"/>
                  <a:t>finally</a:t>
                </a:r>
                <a:r>
                  <a:rPr lang="es-ES" dirty="0"/>
                  <a:t> </a:t>
                </a:r>
                <a:r>
                  <a:rPr lang="es-ES" dirty="0" err="1"/>
                  <a:t>convergence</a:t>
                </a:r>
                <a:r>
                  <a:rPr lang="es-ES" dirty="0"/>
                  <a:t> to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optimal</a:t>
                </a:r>
                <a:r>
                  <a:rPr lang="es-ES" dirty="0"/>
                  <a:t> </a:t>
                </a:r>
                <a:r>
                  <a:rPr lang="es-ES" dirty="0" err="1"/>
                  <a:t>policy</a:t>
                </a:r>
                <a:r>
                  <a:rPr lang="es-ES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937" y="2233521"/>
                <a:ext cx="6096001" cy="1046440"/>
              </a:xfrm>
              <a:prstGeom prst="rect">
                <a:avLst/>
              </a:prstGeom>
              <a:blipFill>
                <a:blip r:embed="rId3"/>
                <a:stretch>
                  <a:fillRect l="-800" t="-2907" r="-900" b="-697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8241" y="3529815"/>
            <a:ext cx="4446905" cy="33281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137" y="3528000"/>
            <a:ext cx="4449330" cy="333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004" y="3528000"/>
            <a:ext cx="4449330" cy="3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57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Calibration</a:t>
            </a:r>
            <a:r>
              <a:rPr lang="es-ES" dirty="0"/>
              <a:t> (III)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4174"/>
                <a:ext cx="10515600" cy="4965646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s-ES" dirty="0" err="1"/>
                  <a:t>Assure</a:t>
                </a:r>
                <a:r>
                  <a:rPr lang="es-ES" dirty="0"/>
                  <a:t> TD/</a:t>
                </a:r>
                <a:r>
                  <a:rPr lang="es-ES" dirty="0" err="1"/>
                  <a:t>policy</a:t>
                </a:r>
                <a:r>
                  <a:rPr lang="es-ES" dirty="0"/>
                  <a:t> </a:t>
                </a:r>
                <a:r>
                  <a:rPr lang="es-ES" dirty="0" err="1"/>
                  <a:t>evaluation</a:t>
                </a:r>
                <a:r>
                  <a:rPr lang="es-ES" dirty="0"/>
                  <a:t> </a:t>
                </a:r>
                <a:r>
                  <a:rPr lang="es-ES" dirty="0" err="1"/>
                  <a:t>convergence</a:t>
                </a:r>
                <a:endParaRPr lang="es-ES" dirty="0"/>
              </a:p>
              <a:p>
                <a:pPr lvl="1"/>
                <a:r>
                  <a:rPr lang="es-ES" dirty="0" err="1"/>
                  <a:t>Find</a:t>
                </a:r>
                <a:r>
                  <a:rPr lang="es-ES" dirty="0"/>
                  <a:t> </a:t>
                </a:r>
                <a:r>
                  <a:rPr lang="es-ES" dirty="0" err="1"/>
                  <a:t>optimal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𝑇𝐷</m:t>
                        </m:r>
                      </m:sub>
                    </m:sSub>
                  </m:oMath>
                </a14:m>
                <a:r>
                  <a:rPr lang="es-ES" dirty="0"/>
                  <a:t> (TD </a:t>
                </a:r>
                <a:r>
                  <a:rPr lang="es-ES" dirty="0" err="1"/>
                  <a:t>stepzize</a:t>
                </a:r>
                <a:r>
                  <a:rPr lang="es-ES" dirty="0"/>
                  <a:t>) </a:t>
                </a:r>
                <a:r>
                  <a:rPr lang="es-ES" dirty="0" err="1"/>
                  <a:t>for</a:t>
                </a:r>
                <a:r>
                  <a:rPr lang="es-ES" dirty="0"/>
                  <a:t> 3 </a:t>
                </a:r>
                <a:r>
                  <a:rPr lang="es-ES" dirty="0" err="1"/>
                  <a:t>policies</a:t>
                </a:r>
                <a:r>
                  <a:rPr lang="es-ES" dirty="0"/>
                  <a:t>:</a:t>
                </a:r>
              </a:p>
              <a:p>
                <a:pPr lvl="2"/>
                <a:r>
                  <a:rPr lang="es-ES" dirty="0" err="1"/>
                  <a:t>Optimal</a:t>
                </a:r>
                <a:r>
                  <a:rPr lang="es-ES" dirty="0"/>
                  <a:t> </a:t>
                </a:r>
                <a:r>
                  <a:rPr lang="es-ES" dirty="0" err="1"/>
                  <a:t>policy</a:t>
                </a:r>
                <a:endParaRPr lang="es-ES" dirty="0"/>
              </a:p>
              <a:p>
                <a:pPr lvl="2"/>
                <a:r>
                  <a:rPr lang="es-ES" dirty="0" err="1"/>
                  <a:t>Optimal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s-ES" dirty="0"/>
                  <a:t>-</a:t>
                </a:r>
                <a:r>
                  <a:rPr lang="es-ES" dirty="0" err="1"/>
                  <a:t>greedy</a:t>
                </a:r>
                <a:r>
                  <a:rPr lang="es-ES" dirty="0"/>
                  <a:t> </a:t>
                </a:r>
                <a:r>
                  <a:rPr lang="es-ES" dirty="0" err="1"/>
                  <a:t>policy</a:t>
                </a:r>
                <a:r>
                  <a:rPr lang="es-ES" dirty="0"/>
                  <a:t> (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s-ES" dirty="0"/>
                  <a:t>)</a:t>
                </a:r>
              </a:p>
              <a:p>
                <a:pPr lvl="2"/>
                <a:r>
                  <a:rPr lang="es-ES" dirty="0" err="1"/>
                  <a:t>Random</a:t>
                </a:r>
                <a:r>
                  <a:rPr lang="es-ES" dirty="0"/>
                  <a:t> </a:t>
                </a:r>
                <a:r>
                  <a:rPr lang="es-ES" dirty="0" err="1"/>
                  <a:t>policy</a:t>
                </a:r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4174"/>
                <a:ext cx="10515600" cy="4965646"/>
              </a:xfrm>
              <a:blipFill>
                <a:blip r:embed="rId2"/>
                <a:stretch>
                  <a:fillRect l="-1217" t="-20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21</a:t>
            </a:fld>
            <a:endParaRPr lang="es-ES"/>
          </a:p>
        </p:txBody>
      </p:sp>
      <p:sp>
        <p:nvSpPr>
          <p:cNvPr id="5" name="Cerrar llave 4"/>
          <p:cNvSpPr/>
          <p:nvPr/>
        </p:nvSpPr>
        <p:spPr>
          <a:xfrm>
            <a:off x="5512158" y="2413827"/>
            <a:ext cx="244698" cy="99167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5889937" y="2233521"/>
                <a:ext cx="6096001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/>
                  <a:t>Expected to model the dual-ascent </a:t>
                </a:r>
                <a:r>
                  <a:rPr lang="en-US" dirty="0" err="1"/>
                  <a:t>behaviour</a:t>
                </a:r>
                <a:r>
                  <a:rPr lang="en-US" dirty="0"/>
                  <a:t> during execution</a:t>
                </a:r>
              </a:p>
              <a:p>
                <a:pPr algn="just"/>
                <a:endParaRPr lang="en-US" sz="700" dirty="0"/>
              </a:p>
              <a:p>
                <a:pPr algn="just"/>
                <a:r>
                  <a:rPr lang="en-US" dirty="0"/>
                  <a:t>(beginning with a random policy, following an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s-ES" dirty="0"/>
                  <a:t>-</a:t>
                </a:r>
                <a:r>
                  <a:rPr lang="es-ES" dirty="0" err="1"/>
                  <a:t>greedy</a:t>
                </a:r>
                <a:r>
                  <a:rPr lang="es-ES" dirty="0"/>
                  <a:t> </a:t>
                </a:r>
                <a:r>
                  <a:rPr lang="es-ES" dirty="0" err="1"/>
                  <a:t>one</a:t>
                </a:r>
                <a:r>
                  <a:rPr lang="es-ES" dirty="0"/>
                  <a:t>, and </a:t>
                </a:r>
                <a:r>
                  <a:rPr lang="es-ES" dirty="0" err="1"/>
                  <a:t>finally</a:t>
                </a:r>
                <a:r>
                  <a:rPr lang="es-ES" dirty="0"/>
                  <a:t> </a:t>
                </a:r>
                <a:r>
                  <a:rPr lang="es-ES" dirty="0" err="1"/>
                  <a:t>convergence</a:t>
                </a:r>
                <a:r>
                  <a:rPr lang="es-ES" dirty="0"/>
                  <a:t> to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optimal</a:t>
                </a:r>
                <a:r>
                  <a:rPr lang="es-ES" dirty="0"/>
                  <a:t> </a:t>
                </a:r>
                <a:r>
                  <a:rPr lang="es-ES" dirty="0" err="1"/>
                  <a:t>policy</a:t>
                </a:r>
                <a:r>
                  <a:rPr lang="es-ES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937" y="2233521"/>
                <a:ext cx="6096001" cy="1046440"/>
              </a:xfrm>
              <a:prstGeom prst="rect">
                <a:avLst/>
              </a:prstGeom>
              <a:blipFill>
                <a:blip r:embed="rId3"/>
                <a:stretch>
                  <a:fillRect l="-800" t="-2907" r="-900" b="-697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8241" y="3333823"/>
            <a:ext cx="4708777" cy="35241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4683617" y="4139308"/>
                <a:ext cx="7302321" cy="1890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s-ES" sz="2000" dirty="0"/>
                  <a:t>Random </a:t>
                </a:r>
                <a:r>
                  <a:rPr lang="es-ES" sz="2000" dirty="0" err="1"/>
                  <a:t>policy</a:t>
                </a:r>
                <a:r>
                  <a:rPr lang="es-ES" sz="2000" dirty="0"/>
                  <a:t> more </a:t>
                </a:r>
                <a:r>
                  <a:rPr lang="es-ES" sz="2000" dirty="0" err="1"/>
                  <a:t>restricting</a:t>
                </a:r>
                <a:endParaRPr lang="es-ES" sz="2000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𝑇𝐷</m:t>
                        </m:r>
                      </m:sub>
                    </m:sSub>
                  </m:oMath>
                </a14:m>
                <a:r>
                  <a:rPr lang="es-ES" sz="2000" dirty="0"/>
                  <a:t> </a:t>
                </a:r>
                <a:r>
                  <a:rPr lang="es-ES" sz="2000" dirty="0" err="1"/>
                  <a:t>range</a:t>
                </a:r>
                <a:r>
                  <a:rPr lang="es-ES" sz="2000" dirty="0"/>
                  <a:t> to </a:t>
                </a:r>
                <a:r>
                  <a:rPr lang="es-ES" sz="2000" dirty="0" err="1"/>
                  <a:t>assure</a:t>
                </a:r>
                <a:r>
                  <a:rPr lang="es-ES" sz="2000" dirty="0"/>
                  <a:t> </a:t>
                </a:r>
                <a:r>
                  <a:rPr lang="es-ES" sz="2000" dirty="0" err="1"/>
                  <a:t>convergence</a:t>
                </a:r>
                <a:r>
                  <a:rPr lang="es-ES" sz="2000" dirty="0"/>
                  <a:t> in </a:t>
                </a:r>
                <a:r>
                  <a:rPr lang="es-ES" sz="2000" dirty="0" err="1"/>
                  <a:t>all</a:t>
                </a:r>
                <a:r>
                  <a:rPr lang="es-ES" sz="2000" dirty="0"/>
                  <a:t> posible </a:t>
                </a:r>
                <a:r>
                  <a:rPr lang="es-ES" sz="2000" dirty="0" err="1"/>
                  <a:t>stages</a:t>
                </a:r>
                <a:r>
                  <a:rPr lang="es-ES" sz="2000" dirty="0"/>
                  <a:t>: </a:t>
                </a:r>
                <a:r>
                  <a:rPr lang="es-ES" sz="2000" b="1" dirty="0"/>
                  <a:t>0.11-0.286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s-ES" sz="2000" dirty="0" err="1"/>
                  <a:t>Minimum</a:t>
                </a:r>
                <a:r>
                  <a:rPr lang="es-ES" sz="2000" dirty="0"/>
                  <a:t> </a:t>
                </a:r>
                <a:r>
                  <a:rPr lang="es-ES" sz="2000" dirty="0" err="1"/>
                  <a:t>number</a:t>
                </a:r>
                <a:r>
                  <a:rPr lang="es-ES" sz="2000" dirty="0"/>
                  <a:t> of </a:t>
                </a:r>
                <a:r>
                  <a:rPr lang="es-ES" sz="2000" dirty="0" err="1"/>
                  <a:t>episodes</a:t>
                </a:r>
                <a:r>
                  <a:rPr lang="es-ES" sz="2000" dirty="0"/>
                  <a:t> to </a:t>
                </a:r>
                <a:r>
                  <a:rPr lang="es-ES" sz="2000" dirty="0" err="1"/>
                  <a:t>assure</a:t>
                </a:r>
                <a:r>
                  <a:rPr lang="es-ES" sz="2000" dirty="0"/>
                  <a:t> </a:t>
                </a:r>
                <a:r>
                  <a:rPr lang="es-ES" sz="2000" dirty="0" err="1"/>
                  <a:t>convergence</a:t>
                </a:r>
                <a:r>
                  <a:rPr lang="es-ES" sz="2000" dirty="0"/>
                  <a:t> </a:t>
                </a:r>
                <a:r>
                  <a:rPr lang="es-ES" sz="2000" dirty="0" err="1"/>
                  <a:t>for</a:t>
                </a:r>
                <a:r>
                  <a:rPr lang="es-ES" sz="2000" dirty="0"/>
                  <a:t> </a:t>
                </a:r>
                <a:r>
                  <a:rPr lang="es-ES" sz="2000" dirty="0" err="1"/>
                  <a:t>all</a:t>
                </a:r>
                <a:r>
                  <a:rPr lang="es-ES" sz="2000" dirty="0"/>
                  <a:t> posible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𝑇𝐷</m:t>
                        </m:r>
                      </m:sub>
                    </m:sSub>
                  </m:oMath>
                </a14:m>
                <a:r>
                  <a:rPr lang="es-ES" sz="2000" dirty="0"/>
                  <a:t> in </a:t>
                </a:r>
                <a:r>
                  <a:rPr lang="es-ES" sz="2000" dirty="0" err="1"/>
                  <a:t>range</a:t>
                </a:r>
                <a:r>
                  <a:rPr lang="es-ES" sz="2000" dirty="0"/>
                  <a:t>: </a:t>
                </a:r>
                <a:r>
                  <a:rPr lang="es-ES" sz="2000" b="1" dirty="0"/>
                  <a:t>738</a:t>
                </a:r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617" y="4139308"/>
                <a:ext cx="7302321" cy="1890518"/>
              </a:xfrm>
              <a:prstGeom prst="rect">
                <a:avLst/>
              </a:prstGeom>
              <a:blipFill>
                <a:blip r:embed="rId5"/>
                <a:stretch>
                  <a:fillRect l="-751" b="-48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797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Calibration</a:t>
            </a:r>
            <a:r>
              <a:rPr lang="es-ES" dirty="0"/>
              <a:t> (IV)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4174"/>
                <a:ext cx="10515600" cy="4965646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s-ES" dirty="0" err="1"/>
                  <a:t>Assure</a:t>
                </a:r>
                <a:r>
                  <a:rPr lang="es-ES" dirty="0"/>
                  <a:t> </a:t>
                </a:r>
                <a:r>
                  <a:rPr lang="es-ES" dirty="0" err="1"/>
                  <a:t>policy</a:t>
                </a:r>
                <a:r>
                  <a:rPr lang="es-ES" dirty="0"/>
                  <a:t> </a:t>
                </a:r>
                <a:r>
                  <a:rPr lang="es-ES" dirty="0" err="1"/>
                  <a:t>convergence</a:t>
                </a:r>
                <a:r>
                  <a:rPr lang="es-ES" dirty="0"/>
                  <a:t> in dual-</a:t>
                </a:r>
                <a:r>
                  <a:rPr lang="es-ES" dirty="0" err="1"/>
                  <a:t>ascent</a:t>
                </a:r>
                <a:r>
                  <a:rPr lang="es-ES" dirty="0"/>
                  <a:t> </a:t>
                </a:r>
                <a:r>
                  <a:rPr lang="es-ES" dirty="0" err="1"/>
                  <a:t>algorithm</a:t>
                </a:r>
                <a:r>
                  <a:rPr lang="es-ES" dirty="0"/>
                  <a:t> </a:t>
                </a:r>
                <a:r>
                  <a:rPr lang="es-ES" dirty="0" err="1"/>
                  <a:t>for</a:t>
                </a:r>
                <a:r>
                  <a:rPr lang="es-ES" dirty="0"/>
                  <a:t> </a:t>
                </a:r>
                <a:r>
                  <a:rPr lang="es-ES" dirty="0" err="1"/>
                  <a:t>exact</a:t>
                </a:r>
                <a:r>
                  <a:rPr lang="es-ES" dirty="0"/>
                  <a:t> </a:t>
                </a:r>
                <a:r>
                  <a:rPr lang="es-ES" dirty="0" err="1"/>
                  <a:t>method</a:t>
                </a:r>
                <a:endParaRPr lang="es-ES" dirty="0"/>
              </a:p>
              <a:p>
                <a:pPr lvl="1"/>
                <a:r>
                  <a:rPr lang="es-ES" dirty="0"/>
                  <a:t>Find </a:t>
                </a:r>
                <a:r>
                  <a:rPr lang="es-ES" dirty="0" err="1"/>
                  <a:t>optimal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s-ES" dirty="0"/>
                  <a:t> (d </a:t>
                </a:r>
                <a:r>
                  <a:rPr lang="es-ES" dirty="0" err="1"/>
                  <a:t>update</a:t>
                </a:r>
                <a:r>
                  <a:rPr lang="es-ES" dirty="0"/>
                  <a:t> </a:t>
                </a:r>
                <a:r>
                  <a:rPr lang="es-ES" dirty="0" err="1"/>
                  <a:t>stepzize</a:t>
                </a:r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lvl="1"/>
                <a:endParaRPr lang="es-ES" dirty="0"/>
              </a:p>
              <a:p>
                <a:pPr lvl="1"/>
                <a:endParaRPr lang="es-ES" dirty="0"/>
              </a:p>
              <a:p>
                <a:pPr lvl="1"/>
                <a:endParaRPr lang="es-ES" dirty="0"/>
              </a:p>
              <a:p>
                <a:pPr lvl="1"/>
                <a:r>
                  <a:rPr lang="en-US" dirty="0"/>
                  <a:t>Guarantee convergence of d in, at least, </a:t>
                </a:r>
                <a:r>
                  <a:rPr lang="en-US" b="1" dirty="0"/>
                  <a:t>738</a:t>
                </a:r>
                <a:r>
                  <a:rPr lang="en-US" dirty="0"/>
                  <a:t> episodes (minimum number of episodes to assure convergence for all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TD</m:t>
                        </m:r>
                      </m:sub>
                    </m:sSub>
                  </m:oMath>
                </a14:m>
                <a:r>
                  <a:rPr lang="en-US" dirty="0"/>
                  <a:t> in range)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TD</m:t>
                        </m:r>
                      </m:sub>
                    </m:sSub>
                  </m:oMath>
                </a14:m>
                <a:r>
                  <a:rPr lang="en-US" dirty="0"/>
                  <a:t> in range </a:t>
                </a:r>
                <a:r>
                  <a:rPr lang="en-US" b="1" dirty="0"/>
                  <a:t>0.11-0.286</a:t>
                </a:r>
              </a:p>
              <a:p>
                <a:pPr lvl="2"/>
                <a:r>
                  <a:rPr lang="en-US" dirty="0"/>
                  <a:t>If d converges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 go to next calibration step</a:t>
                </a:r>
              </a:p>
              <a:p>
                <a:pPr lvl="2"/>
                <a:r>
                  <a:rPr lang="en-US" dirty="0"/>
                  <a:t>Else </a:t>
                </a:r>
                <a:r>
                  <a:rPr lang="en-US" dirty="0">
                    <a:sym typeface="Wingdings" panose="05000000000000000000" pitchFamily="2" charset="2"/>
                  </a:rPr>
                  <a:t> dual-ascent algorithm doesn’t works (no possible error source since exact v(s) update is used)</a:t>
                </a:r>
                <a:endParaRPr lang="en-US" dirty="0"/>
              </a:p>
              <a:p>
                <a:endParaRPr lang="es-ES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4174"/>
                <a:ext cx="10515600" cy="4965646"/>
              </a:xfrm>
              <a:blipFill>
                <a:blip r:embed="rId2"/>
                <a:stretch>
                  <a:fillRect l="-1217" t="-20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22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2949208" y="2838312"/>
                <a:ext cx="2530629" cy="95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208" y="2838312"/>
                <a:ext cx="2530629" cy="956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6134637" y="2947156"/>
                <a:ext cx="25256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637" y="2947156"/>
                <a:ext cx="2525691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/>
              <p:cNvSpPr/>
              <p:nvPr/>
            </p:nvSpPr>
            <p:spPr>
              <a:xfrm>
                <a:off x="6052470" y="3425332"/>
                <a:ext cx="29994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470" y="3425332"/>
                <a:ext cx="2999475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/>
          <p:cNvCxnSpPr>
            <a:endCxn id="12" idx="1"/>
          </p:cNvCxnSpPr>
          <p:nvPr/>
        </p:nvCxnSpPr>
        <p:spPr>
          <a:xfrm>
            <a:off x="5479837" y="3131822"/>
            <a:ext cx="65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5479837" y="3612966"/>
            <a:ext cx="65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413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/>
          <a:lstStyle/>
          <a:p>
            <a:r>
              <a:rPr lang="es-ES" dirty="0" err="1"/>
              <a:t>Calibration</a:t>
            </a:r>
            <a:r>
              <a:rPr lang="es-ES" dirty="0"/>
              <a:t> (V)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4174"/>
                <a:ext cx="10515600" cy="4965646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s-ES" dirty="0"/>
                  <a:t>Assure </a:t>
                </a:r>
                <a:r>
                  <a:rPr lang="es-ES" dirty="0" err="1"/>
                  <a:t>policy</a:t>
                </a:r>
                <a:r>
                  <a:rPr lang="es-ES" dirty="0"/>
                  <a:t> </a:t>
                </a:r>
                <a:r>
                  <a:rPr lang="es-ES" dirty="0" err="1"/>
                  <a:t>convergence</a:t>
                </a:r>
                <a:r>
                  <a:rPr lang="es-ES" dirty="0"/>
                  <a:t> in dual-</a:t>
                </a:r>
                <a:r>
                  <a:rPr lang="es-ES" dirty="0" err="1"/>
                  <a:t>ascent</a:t>
                </a:r>
                <a:r>
                  <a:rPr lang="es-ES" dirty="0"/>
                  <a:t> </a:t>
                </a:r>
                <a:r>
                  <a:rPr lang="es-ES" dirty="0" err="1"/>
                  <a:t>algorithm</a:t>
                </a:r>
                <a:r>
                  <a:rPr lang="es-ES" dirty="0"/>
                  <a:t> </a:t>
                </a:r>
                <a:r>
                  <a:rPr lang="es-ES" dirty="0" err="1"/>
                  <a:t>for</a:t>
                </a:r>
                <a:r>
                  <a:rPr lang="es-ES" dirty="0"/>
                  <a:t> TD </a:t>
                </a:r>
                <a:r>
                  <a:rPr lang="es-ES" dirty="0" err="1"/>
                  <a:t>method</a:t>
                </a:r>
                <a:endParaRPr lang="es-ES" dirty="0"/>
              </a:p>
              <a:p>
                <a:pPr lvl="1"/>
                <a:r>
                  <a:rPr lang="es-ES" dirty="0" err="1"/>
                  <a:t>Optimal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s-E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𝑇𝐷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should</a:t>
                </a:r>
                <a:r>
                  <a:rPr lang="es-ES" dirty="0"/>
                  <a:t> </a:t>
                </a:r>
                <a:r>
                  <a:rPr lang="es-ES" dirty="0" err="1"/>
                  <a:t>work</a:t>
                </a:r>
                <a:r>
                  <a:rPr lang="es-ES" dirty="0"/>
                  <a:t> </a:t>
                </a:r>
                <a:r>
                  <a:rPr lang="es-ES" dirty="0" err="1"/>
                  <a:t>together</a:t>
                </a:r>
                <a:r>
                  <a:rPr lang="es-ES" dirty="0"/>
                  <a:t> as </a:t>
                </a:r>
                <a:r>
                  <a:rPr lang="es-ES" dirty="0" err="1"/>
                  <a:t>they</a:t>
                </a:r>
                <a:r>
                  <a:rPr lang="es-ES" dirty="0"/>
                  <a:t> </a:t>
                </a:r>
                <a:r>
                  <a:rPr lang="es-ES" dirty="0" err="1"/>
                  <a:t>did</a:t>
                </a:r>
                <a:r>
                  <a:rPr lang="es-ES" dirty="0"/>
                  <a:t> </a:t>
                </a:r>
                <a:r>
                  <a:rPr lang="es-ES" dirty="0" err="1"/>
                  <a:t>individually</a:t>
                </a:r>
                <a:endParaRPr lang="es-ES" dirty="0"/>
              </a:p>
              <a:p>
                <a:pPr lvl="2"/>
                <a:r>
                  <a:rPr lang="es-ES" dirty="0" err="1"/>
                  <a:t>If</a:t>
                </a:r>
                <a:r>
                  <a:rPr lang="es-ES" dirty="0"/>
                  <a:t> </a:t>
                </a:r>
                <a:r>
                  <a:rPr lang="es-ES" dirty="0" err="1"/>
                  <a:t>it</a:t>
                </a:r>
                <a:r>
                  <a:rPr lang="es-ES" dirty="0"/>
                  <a:t> </a:t>
                </a:r>
                <a:r>
                  <a:rPr lang="es-ES" b="1" dirty="0"/>
                  <a:t>DOESN’T</a:t>
                </a:r>
                <a:r>
                  <a:rPr lang="es-ES" dirty="0"/>
                  <a:t> </a:t>
                </a:r>
                <a:r>
                  <a:rPr lang="es-ES" dirty="0" err="1"/>
                  <a:t>work</a:t>
                </a:r>
                <a:r>
                  <a:rPr lang="es-ES" dirty="0"/>
                  <a:t> </a:t>
                </a:r>
                <a:r>
                  <a:rPr lang="es-ES" dirty="0">
                    <a:sym typeface="Wingdings" panose="05000000000000000000" pitchFamily="2" charset="2"/>
                  </a:rPr>
                  <a:t> </a:t>
                </a:r>
                <a:r>
                  <a:rPr lang="es-ES" dirty="0" err="1"/>
                  <a:t>possibly</a:t>
                </a:r>
                <a:r>
                  <a:rPr lang="es-ES" dirty="0"/>
                  <a:t> </a:t>
                </a:r>
                <a:r>
                  <a:rPr lang="es-ES" dirty="0" err="1"/>
                  <a:t>due</a:t>
                </a:r>
                <a:r>
                  <a:rPr lang="es-ES" dirty="0"/>
                  <a:t> to TD </a:t>
                </a:r>
                <a:r>
                  <a:rPr lang="es-ES" dirty="0" err="1"/>
                  <a:t>bias</a:t>
                </a:r>
                <a:r>
                  <a:rPr lang="es-ES" dirty="0"/>
                  <a:t> </a:t>
                </a:r>
                <a:r>
                  <a:rPr lang="es-ES" dirty="0">
                    <a:sym typeface="Wingdings" panose="05000000000000000000" pitchFamily="2" charset="2"/>
                  </a:rPr>
                  <a:t> try </a:t>
                </a:r>
                <a:r>
                  <a:rPr lang="es-ES" dirty="0" err="1">
                    <a:sym typeface="Wingdings" panose="05000000000000000000" pitchFamily="2" charset="2"/>
                  </a:rPr>
                  <a:t>with</a:t>
                </a:r>
                <a:r>
                  <a:rPr lang="es-ES" dirty="0">
                    <a:sym typeface="Wingdings" panose="05000000000000000000" pitchFamily="2" charset="2"/>
                  </a:rPr>
                  <a:t> TD(</a:t>
                </a:r>
                <a:r>
                  <a:rPr lang="el-GR" dirty="0">
                    <a:sym typeface="Wingdings" panose="05000000000000000000" pitchFamily="2" charset="2"/>
                  </a:rPr>
                  <a:t>λ</a:t>
                </a:r>
                <a:r>
                  <a:rPr lang="es-ES" dirty="0">
                    <a:sym typeface="Wingdings" panose="05000000000000000000" pitchFamily="2" charset="2"/>
                  </a:rPr>
                  <a:t>)</a:t>
                </a:r>
                <a:endParaRPr lang="es-ES" dirty="0"/>
              </a:p>
              <a:p>
                <a:pPr lvl="2"/>
                <a:r>
                  <a:rPr lang="es-ES" dirty="0" err="1"/>
                  <a:t>Else</a:t>
                </a:r>
                <a:r>
                  <a:rPr lang="es-ES" dirty="0"/>
                  <a:t> </a:t>
                </a:r>
                <a:r>
                  <a:rPr lang="es-ES" dirty="0">
                    <a:sym typeface="Wingdings" panose="05000000000000000000" pitchFamily="2" charset="2"/>
                  </a:rPr>
                  <a:t> </a:t>
                </a:r>
                <a:r>
                  <a:rPr lang="es-ES" dirty="0" err="1">
                    <a:sym typeface="Wingdings" panose="05000000000000000000" pitchFamily="2" charset="2"/>
                  </a:rPr>
                  <a:t>calibration</a:t>
                </a:r>
                <a:r>
                  <a:rPr lang="es-ES" dirty="0">
                    <a:sym typeface="Wingdings" panose="05000000000000000000" pitchFamily="2" charset="2"/>
                  </a:rPr>
                  <a:t> </a:t>
                </a:r>
                <a:r>
                  <a:rPr lang="es-ES" dirty="0" err="1">
                    <a:sym typeface="Wingdings" panose="05000000000000000000" pitchFamily="2" charset="2"/>
                  </a:rPr>
                  <a:t>process</a:t>
                </a:r>
                <a:r>
                  <a:rPr lang="es-ES" dirty="0">
                    <a:sym typeface="Wingdings" panose="05000000000000000000" pitchFamily="2" charset="2"/>
                  </a:rPr>
                  <a:t> </a:t>
                </a:r>
                <a:r>
                  <a:rPr lang="es-ES" dirty="0" err="1">
                    <a:sym typeface="Wingdings" panose="05000000000000000000" pitchFamily="2" charset="2"/>
                  </a:rPr>
                  <a:t>completed</a:t>
                </a:r>
                <a:r>
                  <a:rPr lang="es-ES" dirty="0">
                    <a:sym typeface="Wingdings" panose="05000000000000000000" pitchFamily="2" charset="2"/>
                  </a:rPr>
                  <a:t> and </a:t>
                </a:r>
                <a:r>
                  <a:rPr lang="es-ES" dirty="0" err="1">
                    <a:sym typeface="Wingdings" panose="05000000000000000000" pitchFamily="2" charset="2"/>
                  </a:rPr>
                  <a:t>algorithm</a:t>
                </a:r>
                <a:r>
                  <a:rPr lang="es-ES" dirty="0">
                    <a:sym typeface="Wingdings" panose="05000000000000000000" pitchFamily="2" charset="2"/>
                  </a:rPr>
                  <a:t> </a:t>
                </a:r>
                <a:r>
                  <a:rPr lang="es-ES" dirty="0" err="1">
                    <a:sym typeface="Wingdings" panose="05000000000000000000" pitchFamily="2" charset="2"/>
                  </a:rPr>
                  <a:t>useful</a:t>
                </a:r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4174"/>
                <a:ext cx="10515600" cy="4965646"/>
              </a:xfrm>
              <a:blipFill>
                <a:blip r:embed="rId2"/>
                <a:stretch>
                  <a:fillRect l="-1217" t="-20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9347583" y="6520126"/>
            <a:ext cx="2743200" cy="365125"/>
          </a:xfrm>
        </p:spPr>
        <p:txBody>
          <a:bodyPr/>
          <a:lstStyle/>
          <a:p>
            <a:fld id="{3BE118D7-2433-4333-A38A-16DAD9676DF4}" type="slidenum">
              <a:rPr lang="es-ES" smtClean="0"/>
              <a:t>23</a:t>
            </a:fld>
            <a:endParaRPr lang="es-ES"/>
          </a:p>
        </p:txBody>
      </p:sp>
      <p:pic>
        <p:nvPicPr>
          <p:cNvPr id="1026" name="Picture 2" descr="https://s-media-cache-ak0.pinimg.com/736x/4e/5c/f7/4e5cf7d4ccb9c59b6620a9c71944d51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433" y="2605435"/>
            <a:ext cx="775748" cy="65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272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review</a:t>
            </a:r>
            <a:endParaRPr lang="es-ES" dirty="0"/>
          </a:p>
          <a:p>
            <a:r>
              <a:rPr lang="es-ES" dirty="0" err="1"/>
              <a:t>Testing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dual-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</a:t>
            </a:r>
            <a:r>
              <a:rPr lang="es-ES" dirty="0" err="1"/>
              <a:t>modified</a:t>
            </a:r>
            <a:r>
              <a:rPr lang="es-ES" dirty="0"/>
              <a:t>)</a:t>
            </a:r>
          </a:p>
          <a:p>
            <a:r>
              <a:rPr lang="es-ES" b="1" dirty="0"/>
              <a:t>FUTURE LINES (30/03/2017)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727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(30/03/2017)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milestones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meeting are…</a:t>
            </a:r>
          </a:p>
          <a:p>
            <a:pPr lvl="1"/>
            <a:r>
              <a:rPr lang="es-ES" dirty="0" err="1"/>
              <a:t>Finish</a:t>
            </a:r>
            <a:r>
              <a:rPr lang="es-ES" dirty="0"/>
              <a:t> </a:t>
            </a:r>
            <a:r>
              <a:rPr lang="es-ES" dirty="0" err="1"/>
              <a:t>calibration</a:t>
            </a:r>
            <a:r>
              <a:rPr lang="es-ES" dirty="0"/>
              <a:t> </a:t>
            </a:r>
            <a:r>
              <a:rPr lang="es-ES" dirty="0" err="1"/>
              <a:t>process</a:t>
            </a:r>
            <a:endParaRPr lang="es-ES" dirty="0"/>
          </a:p>
          <a:p>
            <a:pPr lvl="1"/>
            <a:r>
              <a:rPr lang="es-ES" dirty="0" err="1"/>
              <a:t>Verify</a:t>
            </a:r>
            <a:r>
              <a:rPr lang="es-ES" dirty="0"/>
              <a:t> dual 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theory</a:t>
            </a:r>
            <a:endParaRPr lang="es-ES" dirty="0"/>
          </a:p>
          <a:p>
            <a:pPr lvl="1"/>
            <a:r>
              <a:rPr lang="es-ES" dirty="0" err="1"/>
              <a:t>Propose</a:t>
            </a:r>
            <a:r>
              <a:rPr lang="es-ES" dirty="0"/>
              <a:t> a </a:t>
            </a:r>
            <a:r>
              <a:rPr lang="es-ES" dirty="0" err="1"/>
              <a:t>modified</a:t>
            </a:r>
            <a:r>
              <a:rPr lang="es-ES" dirty="0"/>
              <a:t> </a:t>
            </a:r>
            <a:r>
              <a:rPr lang="es-ES" dirty="0" err="1"/>
              <a:t>saddle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 </a:t>
            </a:r>
            <a:r>
              <a:rPr lang="es-ES" dirty="0" err="1"/>
              <a:t>formulation</a:t>
            </a:r>
            <a:endParaRPr lang="es-ES" dirty="0"/>
          </a:p>
          <a:p>
            <a:pPr lvl="1"/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policy</a:t>
            </a:r>
            <a:r>
              <a:rPr lang="es-ES" dirty="0"/>
              <a:t> </a:t>
            </a:r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 err="1"/>
              <a:t>theory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577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/>
              <p:cNvSpPr txBox="1"/>
              <p:nvPr/>
            </p:nvSpPr>
            <p:spPr>
              <a:xfrm>
                <a:off x="838198" y="2765151"/>
                <a:ext cx="4249690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sz="16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s-E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48" name="CuadroTexto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765151"/>
                <a:ext cx="4249690" cy="322139"/>
              </a:xfrm>
              <a:prstGeom prst="rect">
                <a:avLst/>
              </a:prstGeom>
              <a:blipFill>
                <a:blip r:embed="rId3"/>
                <a:stretch>
                  <a:fillRect l="-2579" t="-15385" b="-153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Bellman’s</a:t>
            </a:r>
            <a:r>
              <a:rPr lang="es-ES" sz="4100" dirty="0"/>
              <a:t> </a:t>
            </a:r>
            <a:r>
              <a:rPr lang="es-ES" sz="4100" dirty="0" err="1"/>
              <a:t>equations</a:t>
            </a:r>
            <a:endParaRPr lang="es-ES" sz="41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3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838201" y="1554480"/>
                <a:ext cx="7772399" cy="256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54480"/>
                <a:ext cx="7772399" cy="256993"/>
              </a:xfrm>
              <a:prstGeom prst="rect">
                <a:avLst/>
              </a:prstGeom>
              <a:blipFill>
                <a:blip r:embed="rId4"/>
                <a:stretch>
                  <a:fillRect l="-1490" t="-19048" b="-380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838198" y="4131170"/>
                <a:ext cx="9084153" cy="256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131170"/>
                <a:ext cx="9084153" cy="256993"/>
              </a:xfrm>
              <a:prstGeom prst="rect">
                <a:avLst/>
              </a:prstGeom>
              <a:blipFill>
                <a:blip r:embed="rId5"/>
                <a:stretch>
                  <a:fillRect l="-1207" t="-19048" b="-380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1838399" y="1926986"/>
                <a:ext cx="4011133" cy="662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99" y="1926986"/>
                <a:ext cx="4011133" cy="6628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1749301" y="4567550"/>
                <a:ext cx="4100229" cy="597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′|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 </m:t>
                              </m:r>
                            </m:e>
                          </m:nary>
                          <m:sSup>
                            <m:s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301" y="4567550"/>
                <a:ext cx="4100229" cy="597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/>
          <p:cNvSpPr txBox="1"/>
          <p:nvPr/>
        </p:nvSpPr>
        <p:spPr>
          <a:xfrm>
            <a:off x="5638800" y="297511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>
                <a:off x="8128933" y="2137872"/>
                <a:ext cx="224242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933" y="2137872"/>
                <a:ext cx="2242423" cy="246221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8158554" y="4743174"/>
                <a:ext cx="21831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𝛱</m:t>
                      </m:r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554" y="4743174"/>
                <a:ext cx="2183176" cy="246221"/>
              </a:xfrm>
              <a:prstGeom prst="rect">
                <a:avLst/>
              </a:prstGeom>
              <a:blipFill>
                <a:blip r:embed="rId9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recto de flecha 23"/>
          <p:cNvCxnSpPr>
            <a:stCxn id="14" idx="3"/>
            <a:endCxn id="20" idx="1"/>
          </p:cNvCxnSpPr>
          <p:nvPr/>
        </p:nvCxnSpPr>
        <p:spPr>
          <a:xfrm>
            <a:off x="5849532" y="2258423"/>
            <a:ext cx="2279401" cy="2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15" idx="3"/>
            <a:endCxn id="21" idx="1"/>
          </p:cNvCxnSpPr>
          <p:nvPr/>
        </p:nvCxnSpPr>
        <p:spPr>
          <a:xfrm flipV="1">
            <a:off x="5849530" y="4866285"/>
            <a:ext cx="23090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356303" y="1962628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p:sp>
        <p:nvSpPr>
          <p:cNvPr id="38" name="CuadroTexto 37"/>
          <p:cNvSpPr txBox="1"/>
          <p:nvPr/>
        </p:nvSpPr>
        <p:spPr>
          <a:xfrm>
            <a:off x="6356300" y="4578905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/>
              <p:cNvSpPr txBox="1"/>
              <p:nvPr/>
            </p:nvSpPr>
            <p:spPr>
              <a:xfrm>
                <a:off x="2345778" y="3154457"/>
                <a:ext cx="2907278" cy="662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s-E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CuadroTexto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778" y="3154457"/>
                <a:ext cx="2907278" cy="6628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Llamada de nube 56"/>
              <p:cNvSpPr/>
              <p:nvPr/>
            </p:nvSpPr>
            <p:spPr>
              <a:xfrm>
                <a:off x="10600378" y="1275008"/>
                <a:ext cx="1416681" cy="862864"/>
              </a:xfrm>
              <a:prstGeom prst="cloudCallout">
                <a:avLst>
                  <a:gd name="adj1" fmla="val -79924"/>
                  <a:gd name="adj2" fmla="val 5086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0" b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p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𝛱</m:t>
                      </m:r>
                      <m:r>
                        <a:rPr lang="es-E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</m:oMath>
                  </m:oMathPara>
                </a14:m>
                <a:endParaRPr lang="es-ES" sz="16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𝛱</m:t>
                      </m:r>
                      <m:r>
                        <a:rPr lang="es-E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m:oMathPara>
                </a14:m>
                <a:endParaRPr lang="es-E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Llamada de nub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0378" y="1275008"/>
                <a:ext cx="1416681" cy="862864"/>
              </a:xfrm>
              <a:prstGeom prst="cloudCallout">
                <a:avLst>
                  <a:gd name="adj1" fmla="val -79924"/>
                  <a:gd name="adj2" fmla="val 5086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838198" y="5426359"/>
                <a:ext cx="5493170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sz="16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s-E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5426359"/>
                <a:ext cx="5493170" cy="322139"/>
              </a:xfrm>
              <a:prstGeom prst="rect">
                <a:avLst/>
              </a:prstGeom>
              <a:blipFill>
                <a:blip r:embed="rId13"/>
                <a:stretch>
                  <a:fillRect l="-1996" t="-15094" b="-1509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/>
              <p:cNvSpPr txBox="1"/>
              <p:nvPr/>
            </p:nvSpPr>
            <p:spPr>
              <a:xfrm>
                <a:off x="1787617" y="5840295"/>
                <a:ext cx="4100229" cy="597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limLow>
                            <m:limLow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  <m:sSup>
                            <m:s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1" name="CuadroTexto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617" y="5840295"/>
                <a:ext cx="4100229" cy="5974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296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/>
              <p:cNvSpPr txBox="1"/>
              <p:nvPr/>
            </p:nvSpPr>
            <p:spPr>
              <a:xfrm>
                <a:off x="838198" y="2765151"/>
                <a:ext cx="4275979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𝑇𝑣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≜</m:t>
                        </m:r>
                        <m:limLow>
                          <m:limLow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sz="16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48" name="CuadroTexto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765151"/>
                <a:ext cx="4275979" cy="322139"/>
              </a:xfrm>
              <a:prstGeom prst="rect">
                <a:avLst/>
              </a:prstGeom>
              <a:blipFill>
                <a:blip r:embed="rId3"/>
                <a:stretch>
                  <a:fillRect l="-2564" t="-15385" b="-153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Bellman’s</a:t>
            </a:r>
            <a:r>
              <a:rPr lang="es-ES" sz="4100" dirty="0"/>
              <a:t> </a:t>
            </a:r>
            <a:r>
              <a:rPr lang="es-ES" sz="4100" dirty="0" err="1"/>
              <a:t>operator</a:t>
            </a:r>
            <a:r>
              <a:rPr lang="es-ES" sz="4100" dirty="0"/>
              <a:t>: </a:t>
            </a:r>
            <a:r>
              <a:rPr lang="es-ES" sz="4100" dirty="0" err="1"/>
              <a:t>definition</a:t>
            </a:r>
            <a:endParaRPr lang="es-ES" sz="41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4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838201" y="1554480"/>
                <a:ext cx="7772399" cy="256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54480"/>
                <a:ext cx="7772399" cy="256993"/>
              </a:xfrm>
              <a:prstGeom prst="rect">
                <a:avLst/>
              </a:prstGeom>
              <a:blipFill>
                <a:blip r:embed="rId4"/>
                <a:stretch>
                  <a:fillRect l="-1490" t="-19048" b="-380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838198" y="4131170"/>
                <a:ext cx="6189771" cy="256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131170"/>
                <a:ext cx="6189771" cy="256993"/>
              </a:xfrm>
              <a:prstGeom prst="rect">
                <a:avLst/>
              </a:prstGeom>
              <a:blipFill>
                <a:blip r:embed="rId5"/>
                <a:stretch>
                  <a:fillRect l="-1772" t="-19048" b="-380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1838399" y="1926986"/>
                <a:ext cx="4011133" cy="662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99" y="1926986"/>
                <a:ext cx="4011133" cy="6628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1749301" y="4567550"/>
                <a:ext cx="4100229" cy="597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′|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 </m:t>
                              </m:r>
                            </m:e>
                          </m:nary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301" y="4567550"/>
                <a:ext cx="4100229" cy="597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/>
          <p:cNvSpPr txBox="1"/>
          <p:nvPr/>
        </p:nvSpPr>
        <p:spPr>
          <a:xfrm>
            <a:off x="5638800" y="297511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>
                <a:off x="8746142" y="2135312"/>
                <a:ext cx="100800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142" y="2135312"/>
                <a:ext cx="1008000" cy="246221"/>
              </a:xfrm>
              <a:prstGeom prst="rect">
                <a:avLst/>
              </a:prstGeom>
              <a:blipFill>
                <a:blip r:embed="rId8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8746142" y="4743174"/>
                <a:ext cx="100800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142" y="4743174"/>
                <a:ext cx="1008000" cy="246221"/>
              </a:xfrm>
              <a:prstGeom prst="rect">
                <a:avLst/>
              </a:prstGeom>
              <a:blipFill>
                <a:blip r:embed="rId9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recto de flecha 23"/>
          <p:cNvCxnSpPr>
            <a:stCxn id="14" idx="3"/>
            <a:endCxn id="20" idx="1"/>
          </p:cNvCxnSpPr>
          <p:nvPr/>
        </p:nvCxnSpPr>
        <p:spPr>
          <a:xfrm>
            <a:off x="5849532" y="2258423"/>
            <a:ext cx="28966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15" idx="3"/>
            <a:endCxn id="21" idx="1"/>
          </p:cNvCxnSpPr>
          <p:nvPr/>
        </p:nvCxnSpPr>
        <p:spPr>
          <a:xfrm flipV="1">
            <a:off x="5849530" y="4866285"/>
            <a:ext cx="289661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664907" y="1922758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p:sp>
        <p:nvSpPr>
          <p:cNvPr id="38" name="CuadroTexto 37"/>
          <p:cNvSpPr txBox="1"/>
          <p:nvPr/>
        </p:nvSpPr>
        <p:spPr>
          <a:xfrm>
            <a:off x="6703916" y="4537929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/>
              <p:cNvSpPr txBox="1"/>
              <p:nvPr/>
            </p:nvSpPr>
            <p:spPr>
              <a:xfrm>
                <a:off x="2345778" y="3154457"/>
                <a:ext cx="2907278" cy="662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CuadroTexto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778" y="3154457"/>
                <a:ext cx="2907278" cy="6628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/>
              <p:cNvSpPr txBox="1"/>
              <p:nvPr/>
            </p:nvSpPr>
            <p:spPr>
              <a:xfrm>
                <a:off x="8441397" y="3362783"/>
                <a:ext cx="167043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𝑇𝑣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45" name="CuadroTexto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397" y="3362783"/>
                <a:ext cx="1670430" cy="246221"/>
              </a:xfrm>
              <a:prstGeom prst="rect">
                <a:avLst/>
              </a:prstGeom>
              <a:blipFill>
                <a:blip r:embed="rId11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Conector recto de flecha 45"/>
          <p:cNvCxnSpPr/>
          <p:nvPr/>
        </p:nvCxnSpPr>
        <p:spPr>
          <a:xfrm flipV="1">
            <a:off x="5874198" y="3470429"/>
            <a:ext cx="2898000" cy="15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703916" y="3141362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838198" y="5426359"/>
                <a:ext cx="5618076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≜</m:t>
                        </m:r>
                        <m:limLow>
                          <m:limLow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sz="16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s-ES" sz="160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5426359"/>
                <a:ext cx="5618076" cy="322139"/>
              </a:xfrm>
              <a:prstGeom prst="rect">
                <a:avLst/>
              </a:prstGeom>
              <a:blipFill>
                <a:blip r:embed="rId12"/>
                <a:stretch>
                  <a:fillRect l="-1952" t="-15094" b="-1509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/>
              <p:cNvSpPr txBox="1"/>
              <p:nvPr/>
            </p:nvSpPr>
            <p:spPr>
              <a:xfrm>
                <a:off x="1787617" y="5840295"/>
                <a:ext cx="4100229" cy="597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limLow>
                            <m:limLow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1" name="CuadroTexto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617" y="5840295"/>
                <a:ext cx="4100229" cy="5974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/>
              <p:cNvSpPr txBox="1"/>
              <p:nvPr/>
            </p:nvSpPr>
            <p:spPr>
              <a:xfrm>
                <a:off x="8188180" y="6015919"/>
                <a:ext cx="21831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𝑇𝑞</m:t>
                      </m:r>
                    </m:oMath>
                  </m:oMathPara>
                </a14:m>
                <a:endParaRPr lang="es-ES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CuadroTexto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180" y="6015919"/>
                <a:ext cx="2183176" cy="246221"/>
              </a:xfrm>
              <a:prstGeom prst="rect">
                <a:avLst/>
              </a:prstGeom>
              <a:blipFill>
                <a:blip r:embed="rId14"/>
                <a:stretch>
                  <a:fillRect b="-3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Conector recto de flecha 62"/>
          <p:cNvCxnSpPr>
            <a:stCxn id="61" idx="3"/>
          </p:cNvCxnSpPr>
          <p:nvPr/>
        </p:nvCxnSpPr>
        <p:spPr>
          <a:xfrm>
            <a:off x="5887846" y="6139031"/>
            <a:ext cx="289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/>
          <p:cNvSpPr txBox="1"/>
          <p:nvPr/>
        </p:nvSpPr>
        <p:spPr>
          <a:xfrm>
            <a:off x="6703916" y="5810980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8146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DP </a:t>
            </a:r>
            <a:r>
              <a:rPr lang="es-ES" sz="4100" dirty="0" err="1"/>
              <a:t>formulation</a:t>
            </a:r>
            <a:r>
              <a:rPr lang="es-ES" sz="4100" dirty="0"/>
              <a:t> as </a:t>
            </a:r>
            <a:r>
              <a:rPr lang="es-ES" sz="4100" dirty="0" err="1"/>
              <a:t>an</a:t>
            </a:r>
            <a:r>
              <a:rPr lang="es-ES" sz="4100" dirty="0"/>
              <a:t> LP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2000" dirty="0"/>
                  <a:t>Since</a:t>
                </a:r>
                <a14:m>
                  <m:oMath xmlns:m="http://schemas.openxmlformats.org/officeDocument/2006/math"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′≥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000" dirty="0"/>
                  <a:t> and from monotonicity property it follows that: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GB" sz="2000" dirty="0"/>
                  <a:t>   Thus,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000" dirty="0"/>
                  <a:t> is the “smallest” </a:t>
                </a:r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000" dirty="0"/>
                  <a:t> that satisfies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𝑇𝑣</m:t>
                    </m:r>
                  </m:oMath>
                </a14:m>
                <a:r>
                  <a:rPr lang="en-GB" sz="2000" dirty="0"/>
                  <a:t>.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000" dirty="0"/>
                  <a:t> defines a family of piecewise-affine functions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   which are convex since the pointwise maximum of a set of convex (affine) functions is also convex.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  <a:blipFill>
                <a:blip r:embed="rId3"/>
                <a:stretch>
                  <a:fillRect l="-522" t="-613" r="-290" b="-147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5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3684116" y="2210764"/>
                <a:ext cx="5091394" cy="935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p>
                          <m:sSupPr>
                            <m:ctrlPr>
                              <a:rPr lang="es-E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ctrlP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p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s-ES" sz="2000" dirty="0"/>
                          <m:t> </m:t>
                        </m:r>
                      </m:e>
                    </m:groupChr>
                  </m:oMath>
                </a14:m>
                <a:r>
                  <a:rPr lang="es-ES" sz="2000" dirty="0"/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s-ES" sz="2000" dirty="0"/>
              </a:p>
              <a:p>
                <a:endParaRPr lang="es-ES" sz="2000" dirty="0"/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116" y="2210764"/>
                <a:ext cx="5091394" cy="9356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lamada de nube 5"/>
          <p:cNvSpPr/>
          <p:nvPr/>
        </p:nvSpPr>
        <p:spPr>
          <a:xfrm>
            <a:off x="8155474" y="1625863"/>
            <a:ext cx="2456598" cy="574756"/>
          </a:xfrm>
          <a:prstGeom prst="cloudCallout">
            <a:avLst>
              <a:gd name="adj1" fmla="val -52219"/>
              <a:gd name="adj2" fmla="val 9522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solidFill>
                  <a:schemeClr val="tx1"/>
                </a:solidFill>
              </a:rPr>
              <a:t>Optimal</a:t>
            </a:r>
            <a:r>
              <a:rPr lang="es-ES" sz="1400" dirty="0">
                <a:solidFill>
                  <a:schemeClr val="tx1"/>
                </a:solidFill>
              </a:rPr>
              <a:t> </a:t>
            </a:r>
            <a:r>
              <a:rPr lang="es-ES" sz="1400" dirty="0" err="1">
                <a:solidFill>
                  <a:schemeClr val="tx1"/>
                </a:solidFill>
              </a:rPr>
              <a:t>cost</a:t>
            </a:r>
            <a:r>
              <a:rPr lang="es-ES" sz="1400" dirty="0">
                <a:solidFill>
                  <a:schemeClr val="tx1"/>
                </a:solidFill>
              </a:rPr>
              <a:t> </a:t>
            </a:r>
            <a:r>
              <a:rPr lang="es-ES" sz="1400" dirty="0" err="1">
                <a:solidFill>
                  <a:schemeClr val="tx1"/>
                </a:solidFill>
              </a:rPr>
              <a:t>function</a:t>
            </a:r>
            <a:r>
              <a:rPr lang="es-ES" sz="1400" dirty="0">
                <a:solidFill>
                  <a:schemeClr val="tx1"/>
                </a:solidFill>
              </a:rPr>
              <a:t> </a:t>
            </a:r>
            <a:r>
              <a:rPr lang="es-ES" sz="1400" dirty="0" err="1">
                <a:solidFill>
                  <a:schemeClr val="tx1"/>
                </a:solidFill>
              </a:rPr>
              <a:t>condition</a:t>
            </a:r>
            <a:endParaRPr lang="es-E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4036526" y="5268124"/>
                <a:ext cx="4118948" cy="838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𝑇𝑣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≜</m:t>
                          </m:r>
                          <m:limLow>
                            <m:limLow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526" y="5268124"/>
                <a:ext cx="4118948" cy="8380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3582220" y="3524037"/>
                <a:ext cx="2441309" cy="1075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𝑇𝑣</m:t>
                            </m:r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20" y="3524037"/>
                <a:ext cx="2441309" cy="10752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errar llave 8"/>
          <p:cNvSpPr/>
          <p:nvPr/>
        </p:nvSpPr>
        <p:spPr>
          <a:xfrm>
            <a:off x="6023528" y="3524036"/>
            <a:ext cx="216000" cy="11520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6375039" y="3956023"/>
                <a:ext cx="24985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𝑚𝑢𝑙𝑡𝑖𝑜𝑏𝑗𝑒𝑐𝑡𝑖𝑣𝑒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039" y="3956023"/>
                <a:ext cx="2498504" cy="276999"/>
              </a:xfrm>
              <a:prstGeom prst="rect">
                <a:avLst/>
              </a:prstGeom>
              <a:blipFill>
                <a:blip r:embed="rId7"/>
                <a:stretch>
                  <a:fillRect l="-2927" t="-2222" r="-2927" b="-35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374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DP </a:t>
            </a:r>
            <a:r>
              <a:rPr lang="es-ES" sz="4100" dirty="0" err="1"/>
              <a:t>formulation</a:t>
            </a:r>
            <a:r>
              <a:rPr lang="es-ES" sz="4100" dirty="0"/>
              <a:t> as </a:t>
            </a:r>
            <a:r>
              <a:rPr lang="es-ES" sz="4100" dirty="0" err="1"/>
              <a:t>an</a:t>
            </a:r>
            <a:r>
              <a:rPr lang="es-ES" sz="4100" dirty="0"/>
              <a:t> LP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s-ES" sz="2000" dirty="0" err="1"/>
                  <a:t>Now</a:t>
                </a:r>
                <a:r>
                  <a:rPr lang="es-ES" sz="2000" dirty="0"/>
                  <a:t>, </a:t>
                </a:r>
                <a:r>
                  <a:rPr lang="es-ES" sz="2000" dirty="0" err="1"/>
                  <a:t>we</a:t>
                </a:r>
                <a:r>
                  <a:rPr lang="es-ES" sz="2000" dirty="0"/>
                  <a:t> can use </a:t>
                </a:r>
                <a:r>
                  <a:rPr lang="es-ES" sz="2000" dirty="0" err="1"/>
                  <a:t>scalarization</a:t>
                </a:r>
                <a:r>
                  <a:rPr lang="es-ES" sz="2000" dirty="0"/>
                  <a:t> [</a:t>
                </a:r>
                <a:r>
                  <a:rPr lang="es-ES" sz="2000" dirty="0" err="1"/>
                  <a:t>Boyd</a:t>
                </a:r>
                <a:r>
                  <a:rPr lang="es-ES" sz="2000" dirty="0"/>
                  <a:t>, p. 178] </a:t>
                </a:r>
                <a:r>
                  <a:rPr lang="es-ES" sz="2000" dirty="0" err="1"/>
                  <a:t>for</a:t>
                </a:r>
                <a:r>
                  <a:rPr lang="es-ES" sz="2000" dirty="0"/>
                  <a:t> </a:t>
                </a:r>
                <a:r>
                  <a:rPr lang="es-ES" sz="2000" dirty="0" err="1"/>
                  <a:t>finding</a:t>
                </a:r>
                <a:r>
                  <a:rPr lang="es-ES" sz="2000" dirty="0"/>
                  <a:t> </a:t>
                </a:r>
                <a:r>
                  <a:rPr lang="es-ES" sz="2000" dirty="0" err="1"/>
                  <a:t>the</a:t>
                </a:r>
                <a:r>
                  <a:rPr lang="es-ES" sz="2000" dirty="0"/>
                  <a:t> Pareto </a:t>
                </a:r>
                <a:r>
                  <a:rPr lang="es-ES" sz="2000" dirty="0" err="1"/>
                  <a:t>optimal</a:t>
                </a:r>
                <a:r>
                  <a:rPr lang="es-ES" sz="2000" dirty="0"/>
                  <a:t> </a:t>
                </a:r>
                <a:r>
                  <a:rPr lang="es-ES" sz="2000" dirty="0" err="1"/>
                  <a:t>point</a:t>
                </a:r>
                <a:r>
                  <a:rPr lang="es-ES" sz="2000" dirty="0"/>
                  <a:t> of </a:t>
                </a:r>
                <a:r>
                  <a:rPr lang="es-ES" sz="2000" dirty="0" err="1"/>
                  <a:t>this</a:t>
                </a:r>
                <a:r>
                  <a:rPr lang="es-ES" sz="2000" dirty="0"/>
                  <a:t> vector </a:t>
                </a:r>
                <a:r>
                  <a:rPr lang="es-ES" sz="2000" dirty="0" err="1"/>
                  <a:t>optimization</a:t>
                </a:r>
                <a:r>
                  <a:rPr lang="es-ES" sz="2000" dirty="0"/>
                  <a:t> </a:t>
                </a:r>
                <a:r>
                  <a:rPr lang="en-GB" sz="2000" dirty="0"/>
                  <a:t>problem</a:t>
                </a:r>
              </a:p>
              <a:p>
                <a:pPr>
                  <a:lnSpc>
                    <a:spcPct val="100000"/>
                  </a:lnSpc>
                </a:pPr>
                <a:endParaRPr lang="en-GB" sz="2000" dirty="0"/>
              </a:p>
              <a:p>
                <a:pPr>
                  <a:lnSpc>
                    <a:spcPct val="100000"/>
                  </a:lnSpc>
                </a:pPr>
                <a:endParaRPr lang="en-GB" sz="2000" dirty="0"/>
              </a:p>
              <a:p>
                <a:pPr>
                  <a:lnSpc>
                    <a:spcPct val="100000"/>
                  </a:lnSpc>
                </a:pPr>
                <a:endParaRPr lang="en-GB" sz="1000" dirty="0"/>
              </a:p>
              <a:p>
                <a:pPr>
                  <a:lnSpc>
                    <a:spcPct val="100000"/>
                  </a:lnSpc>
                </a:pPr>
                <a:r>
                  <a:rPr lang="en-GB" sz="2000" dirty="0"/>
                  <a:t>For simplicity we choose </a:t>
                </a:r>
                <a14:m>
                  <m:oMath xmlns:m="http://schemas.openxmlformats.org/officeDocument/2006/math">
                    <m:r>
                      <a:rPr lang="es-ES" sz="18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800" dirty="0"/>
                  <a:t>, </a:t>
                </a:r>
                <a:r>
                  <a:rPr lang="en-GB" sz="2000" dirty="0"/>
                  <a:t>obtaining</a:t>
                </a:r>
              </a:p>
              <a:p>
                <a:pPr>
                  <a:lnSpc>
                    <a:spcPct val="100000"/>
                  </a:lnSpc>
                </a:pPr>
                <a:endParaRPr lang="en-GB" sz="2400" dirty="0"/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endParaRPr lang="en-GB" sz="300" dirty="0"/>
              </a:p>
              <a:p>
                <a:pPr>
                  <a:lnSpc>
                    <a:spcPct val="110000"/>
                  </a:lnSpc>
                </a:pPr>
                <a:endParaRPr lang="en-GB" sz="14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  <a:blipFill>
                <a:blip r:embed="rId3"/>
                <a:stretch>
                  <a:fillRect l="-522" t="-6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6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3392855" y="2385798"/>
                <a:ext cx="5406288" cy="9401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sSup>
                              <m:sSup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s-E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lang="es-E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𝒮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𝒫</m:t>
                                          </m:r>
                                        </m:e>
                                        <m: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855" y="2385798"/>
                <a:ext cx="5406288" cy="9401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838200" y="4085690"/>
                <a:ext cx="5024581" cy="9401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sSup>
                              <m:sSup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s-E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lang="es-E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𝒮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𝒫</m:t>
                                          </m:r>
                                        </m:e>
                                        <m: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85690"/>
                <a:ext cx="5024581" cy="940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/>
              <p:cNvSpPr/>
              <p:nvPr/>
            </p:nvSpPr>
            <p:spPr>
              <a:xfrm>
                <a:off x="7579061" y="4264360"/>
                <a:ext cx="3761577" cy="5827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sSup>
                              <m:sSupPr>
                                <m:ctrlP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func>
                              <m:funcPr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</m:fName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  <m:r>
                              <m:rPr>
                                <m:nor/>
                              </m:rPr>
                              <a:rPr lang="es-ES" sz="1600" b="0" dirty="0"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061" y="4264360"/>
                <a:ext cx="3761577" cy="5827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/>
          <p:cNvCxnSpPr/>
          <p:nvPr/>
        </p:nvCxnSpPr>
        <p:spPr>
          <a:xfrm>
            <a:off x="5807335" y="4564422"/>
            <a:ext cx="18684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6085983" y="4242443"/>
            <a:ext cx="1265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1438147" y="5497154"/>
                <a:ext cx="3399649" cy="102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⋯1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⋯1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⋯1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s-E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⋯1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⋯1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⋯1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⋯1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⋱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i="1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  <m:r>
                                                          <a:rPr lang="es-ES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⋯1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i="1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  <m:r>
                                                          <a:rPr lang="es-ES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⋯1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1900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47" y="5497154"/>
                <a:ext cx="3399649" cy="10229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4695367" y="6381038"/>
                <a:ext cx="77155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|×|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s-ES" sz="12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120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s-ES" sz="1200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367" y="6381038"/>
                <a:ext cx="771558" cy="184666"/>
              </a:xfrm>
              <a:prstGeom prst="rect">
                <a:avLst/>
              </a:prstGeom>
              <a:blipFill>
                <a:blip r:embed="rId8"/>
                <a:stretch>
                  <a:fillRect l="-7087" t="-3333" r="-7087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/>
              <p:cNvSpPr/>
              <p:nvPr/>
            </p:nvSpPr>
            <p:spPr>
              <a:xfrm>
                <a:off x="7000464" y="5345665"/>
                <a:ext cx="295593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s-E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𝑟𝑒𝑤𝑎𝑟𝑑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6" name="Rectá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464" y="5345665"/>
                <a:ext cx="2955937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 16"/>
              <p:cNvSpPr/>
              <p:nvPr/>
            </p:nvSpPr>
            <p:spPr>
              <a:xfrm>
                <a:off x="7000464" y="5809196"/>
                <a:ext cx="33851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s-E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𝑡𝑟𝑎𝑛𝑠𝑖𝑡𝑖𝑜𝑛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7" name="Rectá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464" y="5809196"/>
                <a:ext cx="3385157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7000464" y="6272727"/>
                <a:ext cx="38666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s-E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𝑣𝑎𝑙𝑢𝑒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464" y="6272727"/>
                <a:ext cx="3866636" cy="338554"/>
              </a:xfrm>
              <a:prstGeom prst="rect">
                <a:avLst/>
              </a:prstGeom>
              <a:blipFill>
                <a:blip r:embed="rId11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ángulo 18"/>
          <p:cNvSpPr/>
          <p:nvPr/>
        </p:nvSpPr>
        <p:spPr>
          <a:xfrm>
            <a:off x="887764" y="3929858"/>
            <a:ext cx="10173237" cy="1141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9061004" y="3660718"/>
            <a:ext cx="1998111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bIns="0">
            <a:spAutoFit/>
          </a:bodyPr>
          <a:lstStyle/>
          <a:p>
            <a:r>
              <a:rPr lang="es-ES" sz="1400" b="1" dirty="0"/>
              <a:t>DP </a:t>
            </a:r>
            <a:r>
              <a:rPr lang="es-ES" sz="1400" b="1" dirty="0" err="1"/>
              <a:t>formulation</a:t>
            </a:r>
            <a:r>
              <a:rPr lang="es-ES" sz="1400" b="1" dirty="0"/>
              <a:t> as </a:t>
            </a:r>
            <a:r>
              <a:rPr lang="es-ES" sz="1400" b="1" dirty="0" err="1"/>
              <a:t>an</a:t>
            </a:r>
            <a:r>
              <a:rPr lang="es-ES" sz="1400" b="1" dirty="0"/>
              <a:t> LP </a:t>
            </a:r>
          </a:p>
        </p:txBody>
      </p:sp>
    </p:spTree>
    <p:extLst>
      <p:ext uri="{BB962C8B-B14F-4D97-AF65-F5344CB8AC3E}">
        <p14:creationId xmlns:p14="http://schemas.microsoft.com/office/powerpoint/2010/main" val="763816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DP </a:t>
            </a:r>
            <a:r>
              <a:rPr lang="es-ES" sz="4100" dirty="0" err="1"/>
              <a:t>formulation</a:t>
            </a:r>
            <a:r>
              <a:rPr lang="es-ES" sz="4100" dirty="0"/>
              <a:t> as </a:t>
            </a:r>
            <a:r>
              <a:rPr lang="es-ES" sz="4100" dirty="0" err="1"/>
              <a:t>an</a:t>
            </a:r>
            <a:r>
              <a:rPr lang="es-ES" sz="4100" dirty="0"/>
              <a:t> LP (IV)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682547"/>
          </a:xfrm>
        </p:spPr>
        <p:txBody>
          <a:bodyPr>
            <a:normAutofit/>
          </a:bodyPr>
          <a:lstStyle/>
          <a:p>
            <a:r>
              <a:rPr lang="en-GB" sz="2400" dirty="0"/>
              <a:t>In order to </a:t>
            </a:r>
            <a:r>
              <a:rPr lang="en-GB" sz="2400" dirty="0" err="1"/>
              <a:t>summar</a:t>
            </a:r>
            <a:endParaRPr lang="en-GB" sz="2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7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t="50536" r="21320" b="33696"/>
          <a:stretch/>
        </p:blipFill>
        <p:spPr>
          <a:xfrm>
            <a:off x="838201" y="1554480"/>
            <a:ext cx="4333967" cy="180000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2900823" y="3949569"/>
            <a:ext cx="2213437" cy="372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4"/>
          <a:srcRect t="10210" b="11879"/>
          <a:stretch/>
        </p:blipFill>
        <p:spPr>
          <a:xfrm>
            <a:off x="838199" y="3645251"/>
            <a:ext cx="7316946" cy="3240000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t="66747" r="21320" b="26272"/>
          <a:stretch/>
        </p:blipFill>
        <p:spPr>
          <a:xfrm>
            <a:off x="6585121" y="1554480"/>
            <a:ext cx="4111647" cy="756000"/>
          </a:xfrm>
          <a:prstGeom prst="rect">
            <a:avLst/>
          </a:prstGeom>
        </p:spPr>
      </p:pic>
      <p:grpSp>
        <p:nvGrpSpPr>
          <p:cNvPr id="34" name="Grupo 33"/>
          <p:cNvGrpSpPr/>
          <p:nvPr/>
        </p:nvGrpSpPr>
        <p:grpSpPr>
          <a:xfrm>
            <a:off x="7063790" y="2310480"/>
            <a:ext cx="3330991" cy="1434826"/>
            <a:chOff x="7096837" y="2479072"/>
            <a:chExt cx="3330991" cy="1434826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6"/>
            <a:srcRect l="4155" t="9230" b="24423"/>
            <a:stretch/>
          </p:blipFill>
          <p:spPr>
            <a:xfrm>
              <a:off x="7096837" y="2479072"/>
              <a:ext cx="3330991" cy="12194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uadroTexto 31"/>
                <p:cNvSpPr txBox="1"/>
                <p:nvPr/>
              </p:nvSpPr>
              <p:spPr>
                <a:xfrm>
                  <a:off x="7656393" y="3698454"/>
                  <a:ext cx="29129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2" name="CuadroTexto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393" y="3698454"/>
                  <a:ext cx="291298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23404" r="-21277" b="-3428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/>
                <p:cNvSpPr txBox="1"/>
                <p:nvPr/>
              </p:nvSpPr>
              <p:spPr>
                <a:xfrm>
                  <a:off x="9476534" y="3698454"/>
                  <a:ext cx="28770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3" name="CuadroTexto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6534" y="3698454"/>
                  <a:ext cx="287707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21277" r="-23404" b="-3428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/>
              <p:cNvSpPr txBox="1"/>
              <p:nvPr/>
            </p:nvSpPr>
            <p:spPr>
              <a:xfrm>
                <a:off x="6611705" y="3717579"/>
                <a:ext cx="41912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/>
                  <a:t>State </a:t>
                </a:r>
                <a:r>
                  <a:rPr lang="es-ES" sz="1600" dirty="0" err="1"/>
                  <a:t>transition</a:t>
                </a:r>
                <a:r>
                  <a:rPr lang="es-ES" sz="1600" dirty="0"/>
                  <a:t> </a:t>
                </a:r>
                <a:r>
                  <a:rPr lang="es-ES" sz="1600" dirty="0" err="1"/>
                  <a:t>diagram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;</m:t>
                    </m:r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35" name="CuadroTexto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705" y="3717579"/>
                <a:ext cx="4191276" cy="338554"/>
              </a:xfrm>
              <a:prstGeom prst="rect">
                <a:avLst/>
              </a:prstGeom>
              <a:blipFill>
                <a:blip r:embed="rId9"/>
                <a:stretch>
                  <a:fillRect l="-873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174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Example</a:t>
            </a:r>
            <a:r>
              <a:rPr lang="es-ES" sz="4100" dirty="0"/>
              <a:t>: </a:t>
            </a:r>
            <a:r>
              <a:rPr lang="es-ES" sz="4100" dirty="0" err="1"/>
              <a:t>random</a:t>
            </a:r>
            <a:r>
              <a:rPr lang="es-ES" sz="4100" dirty="0"/>
              <a:t> </a:t>
            </a:r>
            <a:r>
              <a:rPr lang="es-ES" sz="4100" dirty="0" err="1"/>
              <a:t>walk</a:t>
            </a:r>
            <a:r>
              <a:rPr lang="es-ES" sz="4100" dirty="0"/>
              <a:t> </a:t>
            </a:r>
            <a:r>
              <a:rPr lang="es-ES" sz="4100" dirty="0" err="1"/>
              <a:t>problem</a:t>
            </a:r>
            <a:endParaRPr lang="es-ES" sz="4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300" dirty="0"/>
                  <a:t>All episodes start in the </a:t>
                </a:r>
                <a:r>
                  <a:rPr lang="en-GB" sz="2300" dirty="0" err="1"/>
                  <a:t>center</a:t>
                </a:r>
                <a:r>
                  <a:rPr lang="en-GB" sz="2300" dirty="0"/>
                  <a:t> state, C, and proceed either left or right by one state on each step, with equal probability.</a:t>
                </a:r>
              </a:p>
              <a:p>
                <a:r>
                  <a:rPr lang="en-GB" sz="2300" dirty="0"/>
                  <a:t>Episodes terminates either on the extreme left or the extreme right.</a:t>
                </a:r>
              </a:p>
              <a:p>
                <a:r>
                  <a:rPr lang="en-GB" sz="2300" dirty="0"/>
                  <a:t>When an episode terminates on the right, a reward of +1 occurs; all other rewards are 0.</a:t>
                </a:r>
              </a:p>
              <a:p>
                <a:r>
                  <a:rPr lang="en-GB" sz="2300" dirty="0"/>
                  <a:t>Consider </a:t>
                </a:r>
                <a14:m>
                  <m:oMath xmlns:m="http://schemas.openxmlformats.org/officeDocument/2006/math"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en-GB" sz="2300" dirty="0"/>
              </a:p>
              <a:p>
                <a:r>
                  <a:rPr lang="en-GB" sz="2300" dirty="0"/>
                  <a:t>Goal: compute the state-value function for every state and obtain the optimal policy by means of: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GB" sz="1900" dirty="0"/>
                  <a:t>Dynamic programming approach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GB" sz="1900" dirty="0"/>
                  <a:t>Linear programming approach 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715" r="-2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8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5643826"/>
            <a:ext cx="5953125" cy="8763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683250" y="5802947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027101" y="5802947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T1</a:t>
            </a:r>
          </a:p>
        </p:txBody>
      </p:sp>
    </p:spTree>
    <p:extLst>
      <p:ext uri="{BB962C8B-B14F-4D97-AF65-F5344CB8AC3E}">
        <p14:creationId xmlns:p14="http://schemas.microsoft.com/office/powerpoint/2010/main" val="208112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Dual </a:t>
            </a:r>
            <a:r>
              <a:rPr lang="es-ES" sz="4100" dirty="0" err="1"/>
              <a:t>representation</a:t>
            </a:r>
            <a:r>
              <a:rPr lang="es-ES" sz="4100" dirty="0"/>
              <a:t> of </a:t>
            </a:r>
            <a:r>
              <a:rPr lang="es-ES" sz="4100" dirty="0" err="1"/>
              <a:t>the</a:t>
            </a:r>
            <a:r>
              <a:rPr lang="es-ES" sz="4100" dirty="0"/>
              <a:t> LP </a:t>
            </a:r>
            <a:r>
              <a:rPr lang="es-ES" sz="4100" dirty="0" err="1"/>
              <a:t>approach</a:t>
            </a:r>
            <a:r>
              <a:rPr lang="es-ES" sz="4100" dirty="0"/>
              <a:t>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5996"/>
                <a:ext cx="10515600" cy="4622483"/>
              </a:xfrm>
            </p:spPr>
            <p:txBody>
              <a:bodyPr>
                <a:normAutofit/>
              </a:bodyPr>
              <a:lstStyle/>
              <a:p>
                <a:r>
                  <a:rPr lang="en-GB" sz="2300" dirty="0"/>
                  <a:t>Therefore, the dual problem is given by</a:t>
                </a:r>
              </a:p>
              <a:p>
                <a:endParaRPr lang="en-GB" sz="2300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sz="23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3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3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300" dirty="0"/>
                  <a:t>denote the solution to the primal problem,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3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sz="23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300" dirty="0"/>
                  <a:t> the solution to the dual one. By strong duality:</a:t>
                </a:r>
              </a:p>
              <a:p>
                <a:endParaRPr lang="en-GB" sz="2300" dirty="0"/>
              </a:p>
              <a:p>
                <a:endParaRPr lang="en-GB" sz="23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5996"/>
                <a:ext cx="10515600" cy="4622483"/>
              </a:xfrm>
              <a:blipFill>
                <a:blip r:embed="rId2"/>
                <a:stretch>
                  <a:fillRect l="-696" t="-17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9347583" y="6507247"/>
            <a:ext cx="2743200" cy="365125"/>
          </a:xfrm>
        </p:spPr>
        <p:txBody>
          <a:bodyPr/>
          <a:lstStyle/>
          <a:p>
            <a:fld id="{3BE118D7-2433-4333-A38A-16DAD9676DF4}" type="slidenum">
              <a:rPr lang="es-ES" smtClean="0"/>
              <a:t>9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4215211" y="2041624"/>
                <a:ext cx="3761577" cy="924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</a:rPr>
                                  <m:t>maximize</m:t>
                                </m:r>
                              </m:e>
                              <m:lim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lim>
                            </m:limLow>
                          </m:e>
                          <m:e>
                            <m:sSup>
                              <m:sSup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𝑠𝑢𝑏𝑗𝑒𝑐𝑡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𝑡𝑜</m:t>
                                </m:r>
                              </m:e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s-E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211" y="2041624"/>
                <a:ext cx="3761577" cy="924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4826537" y="5838351"/>
                <a:ext cx="2307105" cy="41575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537" y="5838351"/>
                <a:ext cx="2307105" cy="415755"/>
              </a:xfrm>
              <a:prstGeom prst="rect">
                <a:avLst/>
              </a:prstGeom>
              <a:blipFill>
                <a:blip r:embed="rId4"/>
                <a:stretch>
                  <a:fillRect b="-28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/>
              <p:cNvSpPr/>
              <p:nvPr/>
            </p:nvSpPr>
            <p:spPr>
              <a:xfrm>
                <a:off x="1796446" y="4167351"/>
                <a:ext cx="3761577" cy="7811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imize</m:t>
                                </m:r>
                              </m:e>
                              <m:lim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lim>
                            </m:limLow>
                          </m:e>
                          <m:e>
                            <m:sSup>
                              <m:s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func>
                              <m:funcPr>
                                <m:ctrlPr>
                                  <a:rPr lang="es-E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</m:fNam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  <m:r>
                              <m:rPr>
                                <m:nor/>
                              </m:rPr>
                              <a:rPr lang="es-ES" b="0" dirty="0"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46" y="4167351"/>
                <a:ext cx="3761577" cy="781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/>
              <p:cNvSpPr/>
              <p:nvPr/>
            </p:nvSpPr>
            <p:spPr>
              <a:xfrm>
                <a:off x="6517168" y="4167351"/>
                <a:ext cx="3761577" cy="1055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maximize</m:t>
                                </m:r>
                              </m:e>
                              <m:lim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lim>
                            </m:limLow>
                          </m:e>
                          <m:e>
                            <m:sSup>
                              <m:sSup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𝑠𝑢𝑏𝑗𝑒𝑐𝑡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𝑡𝑜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68" y="4167351"/>
                <a:ext cx="3761577" cy="10551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ángulo 14"/>
          <p:cNvSpPr/>
          <p:nvPr/>
        </p:nvSpPr>
        <p:spPr>
          <a:xfrm>
            <a:off x="6426558" y="4082292"/>
            <a:ext cx="3967198" cy="1225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1693635" y="4082291"/>
            <a:ext cx="3967198" cy="1225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1693635" y="5311349"/>
            <a:ext cx="1550296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bIns="0">
            <a:spAutoFit/>
          </a:bodyPr>
          <a:lstStyle/>
          <a:p>
            <a:r>
              <a:rPr lang="es-ES" sz="1400" b="1" dirty="0"/>
              <a:t>PRIMAL PROBLEM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9019790" y="5311349"/>
            <a:ext cx="1373966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bIns="0">
            <a:spAutoFit/>
          </a:bodyPr>
          <a:lstStyle/>
          <a:p>
            <a:r>
              <a:rPr lang="es-ES" sz="1400" b="1" dirty="0"/>
              <a:t>DUAL PROBLEM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5235462" y="6254106"/>
            <a:ext cx="1489254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bIns="0">
            <a:spAutoFit/>
          </a:bodyPr>
          <a:lstStyle/>
          <a:p>
            <a:r>
              <a:rPr lang="es-ES" sz="1400" b="1" dirty="0"/>
              <a:t>STRONG DUALITY</a:t>
            </a:r>
          </a:p>
        </p:txBody>
      </p:sp>
    </p:spTree>
    <p:extLst>
      <p:ext uri="{BB962C8B-B14F-4D97-AF65-F5344CB8AC3E}">
        <p14:creationId xmlns:p14="http://schemas.microsoft.com/office/powerpoint/2010/main" val="3925059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2418</TotalTime>
  <Words>2890</Words>
  <Application>Microsoft Office PowerPoint</Application>
  <PresentationFormat>Panorámica</PresentationFormat>
  <Paragraphs>280</Paragraphs>
  <Slides>25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Wingdings</vt:lpstr>
      <vt:lpstr>Tema de Office</vt:lpstr>
      <vt:lpstr>Content</vt:lpstr>
      <vt:lpstr>Content</vt:lpstr>
      <vt:lpstr>Bellman’s equations</vt:lpstr>
      <vt:lpstr>Bellman’s operator: definition</vt:lpstr>
      <vt:lpstr>DP formulation as an LP (I)</vt:lpstr>
      <vt:lpstr>DP formulation as an LP (II)</vt:lpstr>
      <vt:lpstr>DP formulation as an LP (IV)</vt:lpstr>
      <vt:lpstr>Example: random walk problem</vt:lpstr>
      <vt:lpstr>Dual representation of the LP approach (II)</vt:lpstr>
      <vt:lpstr>Why using dual representation? (III)</vt:lpstr>
      <vt:lpstr>Example: random walk problem (cont.)</vt:lpstr>
      <vt:lpstr>Dual methods for solving the DP: saddle point (I)</vt:lpstr>
      <vt:lpstr>Dual methods for solving the DP: saddle point (III)</vt:lpstr>
      <vt:lpstr>Dual methods for solving the DP: saddle point (V)</vt:lpstr>
      <vt:lpstr>Dual methods for solving the DP: dual ascent (I)</vt:lpstr>
      <vt:lpstr>Dual methods for solving the DP: dual ascent (II)</vt:lpstr>
      <vt:lpstr>Content</vt:lpstr>
      <vt:lpstr>Example: random walk problem (dual ascent)</vt:lpstr>
      <vt:lpstr>Calibration (I)</vt:lpstr>
      <vt:lpstr>Calibration (II)</vt:lpstr>
      <vt:lpstr>Calibration (III)</vt:lpstr>
      <vt:lpstr>Calibration (IV)</vt:lpstr>
      <vt:lpstr>Calibration (V)</vt:lpstr>
      <vt:lpstr>Content</vt:lpstr>
      <vt:lpstr>Future lines (30/03/2017)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Garcia-ocaña Hernandez</dc:creator>
  <cp:lastModifiedBy>Daniel Garcia-ocaña Hernandez</cp:lastModifiedBy>
  <cp:revision>165</cp:revision>
  <dcterms:created xsi:type="dcterms:W3CDTF">2017-02-28T08:49:40Z</dcterms:created>
  <dcterms:modified xsi:type="dcterms:W3CDTF">2017-03-23T15:02:24Z</dcterms:modified>
</cp:coreProperties>
</file>